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7"/>
  </p:notesMasterIdLst>
  <p:sldIdLst>
    <p:sldId id="256" r:id="rId2"/>
    <p:sldId id="259" r:id="rId3"/>
    <p:sldId id="268" r:id="rId4"/>
    <p:sldId id="261" r:id="rId5"/>
    <p:sldId id="265" r:id="rId6"/>
    <p:sldId id="264" r:id="rId7"/>
    <p:sldId id="266" r:id="rId8"/>
    <p:sldId id="262" r:id="rId9"/>
    <p:sldId id="263" r:id="rId10"/>
    <p:sldId id="267" r:id="rId11"/>
    <p:sldId id="269" r:id="rId12"/>
    <p:sldId id="260" r:id="rId13"/>
    <p:sldId id="270" r:id="rId14"/>
    <p:sldId id="271" r:id="rId15"/>
    <p:sldId id="272" r:id="rId16"/>
  </p:sldIdLst>
  <p:sldSz cx="12192000" cy="6858000"/>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ermeulen, Diane@DOT" initials="VD" lastIdx="1" clrIdx="0">
    <p:extLst>
      <p:ext uri="{19B8F6BF-5375-455C-9EA6-DF929625EA0E}">
        <p15:presenceInfo xmlns:p15="http://schemas.microsoft.com/office/powerpoint/2012/main" userId="S::diane.vermeulen@dot.ca.gov::b7245d97-ae73-4133-be90-e2c2b8065bb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2" autoAdjust="0"/>
    <p:restoredTop sz="94660"/>
  </p:normalViewPr>
  <p:slideViewPr>
    <p:cSldViewPr snapToGrid="0">
      <p:cViewPr varScale="1">
        <p:scale>
          <a:sx n="86" d="100"/>
          <a:sy n="86" d="100"/>
        </p:scale>
        <p:origin x="514" y="53"/>
      </p:cViewPr>
      <p:guideLst/>
    </p:cSldViewPr>
  </p:slideViewPr>
  <p:notesTextViewPr>
    <p:cViewPr>
      <p:scale>
        <a:sx n="1" d="1"/>
        <a:sy n="1" d="1"/>
      </p:scale>
      <p:origin x="0" y="0"/>
    </p:cViewPr>
  </p:notesTextViewPr>
  <p:notesViewPr>
    <p:cSldViewPr snapToGrid="0">
      <p:cViewPr varScale="1">
        <p:scale>
          <a:sx n="97" d="100"/>
          <a:sy n="97" d="100"/>
        </p:scale>
        <p:origin x="355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2CAEC9EA-4969-4FA1-9427-8A85712AF5B4}" type="datetimeFigureOut">
              <a:rPr lang="en-US" smtClean="0"/>
              <a:t>1/24/2022</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A39ADA61-4FB4-4BF7-9CDE-A9E5D1FAF83B}" type="slidenum">
              <a:rPr lang="en-US" smtClean="0"/>
              <a:t>‹#›</a:t>
            </a:fld>
            <a:endParaRPr lang="en-US"/>
          </a:p>
        </p:txBody>
      </p:sp>
    </p:spTree>
    <p:extLst>
      <p:ext uri="{BB962C8B-B14F-4D97-AF65-F5344CB8AC3E}">
        <p14:creationId xmlns:p14="http://schemas.microsoft.com/office/powerpoint/2010/main" val="3401333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The professional  engineers in California government  have a  challenge for you today.  This is a challenge you can do at home with common items found at home, or easily bought at your local store. </a:t>
            </a:r>
          </a:p>
        </p:txBody>
      </p:sp>
      <p:sp>
        <p:nvSpPr>
          <p:cNvPr id="4" name="Slide Number Placeholder 3"/>
          <p:cNvSpPr>
            <a:spLocks noGrp="1"/>
          </p:cNvSpPr>
          <p:nvPr>
            <p:ph type="sldNum" sz="quarter" idx="5"/>
          </p:nvPr>
        </p:nvSpPr>
        <p:spPr/>
        <p:txBody>
          <a:bodyPr/>
          <a:lstStyle/>
          <a:p>
            <a:fld id="{A39ADA61-4FB4-4BF7-9CDE-A9E5D1FAF83B}" type="slidenum">
              <a:rPr lang="en-US" smtClean="0"/>
              <a:t>1</a:t>
            </a:fld>
            <a:endParaRPr lang="en-US"/>
          </a:p>
        </p:txBody>
      </p:sp>
    </p:spTree>
    <p:extLst>
      <p:ext uri="{BB962C8B-B14F-4D97-AF65-F5344CB8AC3E}">
        <p14:creationId xmlns:p14="http://schemas.microsoft.com/office/powerpoint/2010/main" val="707531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text	</a:t>
            </a:r>
          </a:p>
        </p:txBody>
      </p:sp>
      <p:sp>
        <p:nvSpPr>
          <p:cNvPr id="4" name="Slide Number Placeholder 3"/>
          <p:cNvSpPr>
            <a:spLocks noGrp="1"/>
          </p:cNvSpPr>
          <p:nvPr>
            <p:ph type="sldNum" sz="quarter" idx="5"/>
          </p:nvPr>
        </p:nvSpPr>
        <p:spPr/>
        <p:txBody>
          <a:bodyPr/>
          <a:lstStyle/>
          <a:p>
            <a:fld id="{A39ADA61-4FB4-4BF7-9CDE-A9E5D1FAF83B}" type="slidenum">
              <a:rPr lang="en-US" smtClean="0"/>
              <a:t>10</a:t>
            </a:fld>
            <a:endParaRPr lang="en-US"/>
          </a:p>
        </p:txBody>
      </p:sp>
    </p:spTree>
    <p:extLst>
      <p:ext uri="{BB962C8B-B14F-4D97-AF65-F5344CB8AC3E}">
        <p14:creationId xmlns:p14="http://schemas.microsoft.com/office/powerpoint/2010/main" val="3223964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the most important part of the challenge is for the  cup holder to support itself and be able to stand up on its own.</a:t>
            </a:r>
          </a:p>
        </p:txBody>
      </p:sp>
      <p:sp>
        <p:nvSpPr>
          <p:cNvPr id="4" name="Slide Number Placeholder 3"/>
          <p:cNvSpPr>
            <a:spLocks noGrp="1"/>
          </p:cNvSpPr>
          <p:nvPr>
            <p:ph type="sldNum" sz="quarter" idx="5"/>
          </p:nvPr>
        </p:nvSpPr>
        <p:spPr/>
        <p:txBody>
          <a:bodyPr/>
          <a:lstStyle/>
          <a:p>
            <a:fld id="{A39ADA61-4FB4-4BF7-9CDE-A9E5D1FAF83B}" type="slidenum">
              <a:rPr lang="en-US" smtClean="0"/>
              <a:t>11</a:t>
            </a:fld>
            <a:endParaRPr lang="en-US"/>
          </a:p>
        </p:txBody>
      </p:sp>
    </p:spTree>
    <p:extLst>
      <p:ext uri="{BB962C8B-B14F-4D97-AF65-F5344CB8AC3E}">
        <p14:creationId xmlns:p14="http://schemas.microsoft.com/office/powerpoint/2010/main" val="2350239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a successful cup holder with stability and height. No extra points for distance apart though.</a:t>
            </a:r>
          </a:p>
        </p:txBody>
      </p:sp>
      <p:sp>
        <p:nvSpPr>
          <p:cNvPr id="4" name="Slide Number Placeholder 3"/>
          <p:cNvSpPr>
            <a:spLocks noGrp="1"/>
          </p:cNvSpPr>
          <p:nvPr>
            <p:ph type="sldNum" sz="quarter" idx="5"/>
          </p:nvPr>
        </p:nvSpPr>
        <p:spPr/>
        <p:txBody>
          <a:bodyPr/>
          <a:lstStyle/>
          <a:p>
            <a:fld id="{A39ADA61-4FB4-4BF7-9CDE-A9E5D1FAF83B}" type="slidenum">
              <a:rPr lang="en-US" smtClean="0"/>
              <a:t>12</a:t>
            </a:fld>
            <a:endParaRPr lang="en-US"/>
          </a:p>
        </p:txBody>
      </p:sp>
    </p:spTree>
    <p:extLst>
      <p:ext uri="{BB962C8B-B14F-4D97-AF65-F5344CB8AC3E}">
        <p14:creationId xmlns:p14="http://schemas.microsoft.com/office/powerpoint/2010/main" val="55980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loved his choice, he said nobody told me it had to sit on the table. </a:t>
            </a:r>
            <a:r>
              <a:rPr lang="en-US" dirty="0">
                <a:sym typeface="Wingdings" panose="05000000000000000000" pitchFamily="2" charset="2"/>
              </a:rPr>
              <a:t></a:t>
            </a:r>
            <a:endParaRPr lang="en-US" dirty="0"/>
          </a:p>
        </p:txBody>
      </p:sp>
      <p:sp>
        <p:nvSpPr>
          <p:cNvPr id="4" name="Slide Number Placeholder 3"/>
          <p:cNvSpPr>
            <a:spLocks noGrp="1"/>
          </p:cNvSpPr>
          <p:nvPr>
            <p:ph type="sldNum" sz="quarter" idx="5"/>
          </p:nvPr>
        </p:nvSpPr>
        <p:spPr/>
        <p:txBody>
          <a:bodyPr/>
          <a:lstStyle/>
          <a:p>
            <a:fld id="{A39ADA61-4FB4-4BF7-9CDE-A9E5D1FAF83B}" type="slidenum">
              <a:rPr lang="en-US" smtClean="0"/>
              <a:t>13</a:t>
            </a:fld>
            <a:endParaRPr lang="en-US"/>
          </a:p>
        </p:txBody>
      </p:sp>
    </p:spTree>
    <p:extLst>
      <p:ext uri="{BB962C8B-B14F-4D97-AF65-F5344CB8AC3E}">
        <p14:creationId xmlns:p14="http://schemas.microsoft.com/office/powerpoint/2010/main" val="3636870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challengers I have seen, this cup holder has scored the most points yet.  But I know that you can do even better! </a:t>
            </a:r>
          </a:p>
        </p:txBody>
      </p:sp>
      <p:sp>
        <p:nvSpPr>
          <p:cNvPr id="4" name="Slide Number Placeholder 3"/>
          <p:cNvSpPr>
            <a:spLocks noGrp="1"/>
          </p:cNvSpPr>
          <p:nvPr>
            <p:ph type="sldNum" sz="quarter" idx="5"/>
          </p:nvPr>
        </p:nvSpPr>
        <p:spPr/>
        <p:txBody>
          <a:bodyPr/>
          <a:lstStyle/>
          <a:p>
            <a:fld id="{A39ADA61-4FB4-4BF7-9CDE-A9E5D1FAF83B}" type="slidenum">
              <a:rPr lang="en-US" smtClean="0"/>
              <a:t>14</a:t>
            </a:fld>
            <a:endParaRPr lang="en-US"/>
          </a:p>
        </p:txBody>
      </p:sp>
    </p:spTree>
    <p:extLst>
      <p:ext uri="{BB962C8B-B14F-4D97-AF65-F5344CB8AC3E}">
        <p14:creationId xmlns:p14="http://schemas.microsoft.com/office/powerpoint/2010/main" val="3349744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join us to do the cup holder challenge at home</a:t>
            </a:r>
          </a:p>
          <a:p>
            <a:endParaRPr lang="en-US" dirty="0"/>
          </a:p>
          <a:p>
            <a:r>
              <a:rPr lang="en-US" dirty="0"/>
              <a:t>Please use only the items we have listed , </a:t>
            </a:r>
          </a:p>
          <a:p>
            <a:endParaRPr lang="en-US" dirty="0"/>
          </a:p>
          <a:p>
            <a:r>
              <a:rPr lang="en-US" dirty="0"/>
              <a:t>Once you have completed the challenge. Please Document your cup holder with a photo and send us the height off the ground and the width apart and we will send the winner a $100 award !</a:t>
            </a:r>
          </a:p>
        </p:txBody>
      </p:sp>
      <p:sp>
        <p:nvSpPr>
          <p:cNvPr id="4" name="Slide Number Placeholder 3"/>
          <p:cNvSpPr>
            <a:spLocks noGrp="1"/>
          </p:cNvSpPr>
          <p:nvPr>
            <p:ph type="sldNum" sz="quarter" idx="5"/>
          </p:nvPr>
        </p:nvSpPr>
        <p:spPr/>
        <p:txBody>
          <a:bodyPr/>
          <a:lstStyle/>
          <a:p>
            <a:fld id="{A39ADA61-4FB4-4BF7-9CDE-A9E5D1FAF83B}" type="slidenum">
              <a:rPr lang="en-US" smtClean="0"/>
              <a:t>15</a:t>
            </a:fld>
            <a:endParaRPr lang="en-US"/>
          </a:p>
        </p:txBody>
      </p:sp>
    </p:spTree>
    <p:extLst>
      <p:ext uri="{BB962C8B-B14F-4D97-AF65-F5344CB8AC3E}">
        <p14:creationId xmlns:p14="http://schemas.microsoft.com/office/powerpoint/2010/main" val="3495849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Challenge</a:t>
            </a:r>
          </a:p>
        </p:txBody>
      </p:sp>
      <p:sp>
        <p:nvSpPr>
          <p:cNvPr id="4" name="Slide Number Placeholder 3"/>
          <p:cNvSpPr>
            <a:spLocks noGrp="1"/>
          </p:cNvSpPr>
          <p:nvPr>
            <p:ph type="sldNum" sz="quarter" idx="5"/>
          </p:nvPr>
        </p:nvSpPr>
        <p:spPr/>
        <p:txBody>
          <a:bodyPr/>
          <a:lstStyle/>
          <a:p>
            <a:fld id="{A39ADA61-4FB4-4BF7-9CDE-A9E5D1FAF83B}" type="slidenum">
              <a:rPr lang="en-US" smtClean="0"/>
              <a:t>2</a:t>
            </a:fld>
            <a:endParaRPr lang="en-US"/>
          </a:p>
        </p:txBody>
      </p:sp>
    </p:spTree>
    <p:extLst>
      <p:ext uri="{BB962C8B-B14F-4D97-AF65-F5344CB8AC3E}">
        <p14:creationId xmlns:p14="http://schemas.microsoft.com/office/powerpoint/2010/main" val="2273749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above Item list  and then add the following;</a:t>
            </a:r>
          </a:p>
          <a:p>
            <a:endParaRPr lang="en-US" dirty="0"/>
          </a:p>
          <a:p>
            <a:r>
              <a:rPr lang="en-US" dirty="0"/>
              <a:t>You may use any of the materials you need from the  list, but you don’t have to use all of them.  You may wonder “Why would you need the pennies”?  They can be used as a weight to help balance or steady the cup holder to keep from tipping.</a:t>
            </a:r>
          </a:p>
        </p:txBody>
      </p:sp>
      <p:sp>
        <p:nvSpPr>
          <p:cNvPr id="4" name="Slide Number Placeholder 3"/>
          <p:cNvSpPr>
            <a:spLocks noGrp="1"/>
          </p:cNvSpPr>
          <p:nvPr>
            <p:ph type="sldNum" sz="quarter" idx="5"/>
          </p:nvPr>
        </p:nvSpPr>
        <p:spPr/>
        <p:txBody>
          <a:bodyPr/>
          <a:lstStyle/>
          <a:p>
            <a:fld id="{A39ADA61-4FB4-4BF7-9CDE-A9E5D1FAF83B}" type="slidenum">
              <a:rPr lang="en-US" smtClean="0"/>
              <a:t>3</a:t>
            </a:fld>
            <a:endParaRPr lang="en-US"/>
          </a:p>
        </p:txBody>
      </p:sp>
    </p:spTree>
    <p:extLst>
      <p:ext uri="{BB962C8B-B14F-4D97-AF65-F5344CB8AC3E}">
        <p14:creationId xmlns:p14="http://schemas.microsoft.com/office/powerpoint/2010/main" val="1707482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of our volunteers that will help us work through this challenge.</a:t>
            </a:r>
          </a:p>
        </p:txBody>
      </p:sp>
      <p:sp>
        <p:nvSpPr>
          <p:cNvPr id="4" name="Slide Number Placeholder 3"/>
          <p:cNvSpPr>
            <a:spLocks noGrp="1"/>
          </p:cNvSpPr>
          <p:nvPr>
            <p:ph type="sldNum" sz="quarter" idx="5"/>
          </p:nvPr>
        </p:nvSpPr>
        <p:spPr/>
        <p:txBody>
          <a:bodyPr/>
          <a:lstStyle/>
          <a:p>
            <a:fld id="{A39ADA61-4FB4-4BF7-9CDE-A9E5D1FAF83B}" type="slidenum">
              <a:rPr lang="en-US" smtClean="0"/>
              <a:t>4</a:t>
            </a:fld>
            <a:endParaRPr lang="en-US"/>
          </a:p>
        </p:txBody>
      </p:sp>
    </p:spTree>
    <p:extLst>
      <p:ext uri="{BB962C8B-B14F-4D97-AF65-F5344CB8AC3E}">
        <p14:creationId xmlns:p14="http://schemas.microsoft.com/office/powerpoint/2010/main" val="223051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forget to take time to think about your project first before bending or rolling your materials since they may not be as strong once worked with, especially the foil and paper.</a:t>
            </a:r>
          </a:p>
        </p:txBody>
      </p:sp>
      <p:sp>
        <p:nvSpPr>
          <p:cNvPr id="4" name="Slide Number Placeholder 3"/>
          <p:cNvSpPr>
            <a:spLocks noGrp="1"/>
          </p:cNvSpPr>
          <p:nvPr>
            <p:ph type="sldNum" sz="quarter" idx="5"/>
          </p:nvPr>
        </p:nvSpPr>
        <p:spPr/>
        <p:txBody>
          <a:bodyPr/>
          <a:lstStyle/>
          <a:p>
            <a:fld id="{A39ADA61-4FB4-4BF7-9CDE-A9E5D1FAF83B}" type="slidenum">
              <a:rPr lang="en-US" smtClean="0"/>
              <a:t>5</a:t>
            </a:fld>
            <a:endParaRPr lang="en-US"/>
          </a:p>
        </p:txBody>
      </p:sp>
    </p:spTree>
    <p:extLst>
      <p:ext uri="{BB962C8B-B14F-4D97-AF65-F5344CB8AC3E}">
        <p14:creationId xmlns:p14="http://schemas.microsoft.com/office/powerpoint/2010/main" val="3020110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text</a:t>
            </a:r>
          </a:p>
        </p:txBody>
      </p:sp>
      <p:sp>
        <p:nvSpPr>
          <p:cNvPr id="4" name="Slide Number Placeholder 3"/>
          <p:cNvSpPr>
            <a:spLocks noGrp="1"/>
          </p:cNvSpPr>
          <p:nvPr>
            <p:ph type="sldNum" sz="quarter" idx="5"/>
          </p:nvPr>
        </p:nvSpPr>
        <p:spPr/>
        <p:txBody>
          <a:bodyPr/>
          <a:lstStyle/>
          <a:p>
            <a:fld id="{A39ADA61-4FB4-4BF7-9CDE-A9E5D1FAF83B}" type="slidenum">
              <a:rPr lang="en-US" smtClean="0"/>
              <a:t>6</a:t>
            </a:fld>
            <a:endParaRPr lang="en-US"/>
          </a:p>
        </p:txBody>
      </p:sp>
    </p:spTree>
    <p:extLst>
      <p:ext uri="{BB962C8B-B14F-4D97-AF65-F5344CB8AC3E}">
        <p14:creationId xmlns:p14="http://schemas.microsoft.com/office/powerpoint/2010/main" val="2405691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Text</a:t>
            </a:r>
          </a:p>
        </p:txBody>
      </p:sp>
      <p:sp>
        <p:nvSpPr>
          <p:cNvPr id="4" name="Slide Number Placeholder 3"/>
          <p:cNvSpPr>
            <a:spLocks noGrp="1"/>
          </p:cNvSpPr>
          <p:nvPr>
            <p:ph type="sldNum" sz="quarter" idx="5"/>
          </p:nvPr>
        </p:nvSpPr>
        <p:spPr/>
        <p:txBody>
          <a:bodyPr/>
          <a:lstStyle/>
          <a:p>
            <a:fld id="{A39ADA61-4FB4-4BF7-9CDE-A9E5D1FAF83B}" type="slidenum">
              <a:rPr lang="en-US" smtClean="0"/>
              <a:t>7</a:t>
            </a:fld>
            <a:endParaRPr lang="en-US"/>
          </a:p>
        </p:txBody>
      </p:sp>
    </p:spTree>
    <p:extLst>
      <p:ext uri="{BB962C8B-B14F-4D97-AF65-F5344CB8AC3E}">
        <p14:creationId xmlns:p14="http://schemas.microsoft.com/office/powerpoint/2010/main" val="1553502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text</a:t>
            </a:r>
          </a:p>
        </p:txBody>
      </p:sp>
      <p:sp>
        <p:nvSpPr>
          <p:cNvPr id="4" name="Slide Number Placeholder 3"/>
          <p:cNvSpPr>
            <a:spLocks noGrp="1"/>
          </p:cNvSpPr>
          <p:nvPr>
            <p:ph type="sldNum" sz="quarter" idx="5"/>
          </p:nvPr>
        </p:nvSpPr>
        <p:spPr/>
        <p:txBody>
          <a:bodyPr/>
          <a:lstStyle/>
          <a:p>
            <a:fld id="{A39ADA61-4FB4-4BF7-9CDE-A9E5D1FAF83B}" type="slidenum">
              <a:rPr lang="en-US" smtClean="0"/>
              <a:t>8</a:t>
            </a:fld>
            <a:endParaRPr lang="en-US"/>
          </a:p>
        </p:txBody>
      </p:sp>
    </p:spTree>
    <p:extLst>
      <p:ext uri="{BB962C8B-B14F-4D97-AF65-F5344CB8AC3E}">
        <p14:creationId xmlns:p14="http://schemas.microsoft.com/office/powerpoint/2010/main" val="747616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challenger was very creative and got great height with the cup holder, but the structure couldn’t hold it up for more than a few seconds.</a:t>
            </a:r>
          </a:p>
        </p:txBody>
      </p:sp>
      <p:sp>
        <p:nvSpPr>
          <p:cNvPr id="4" name="Slide Number Placeholder 3"/>
          <p:cNvSpPr>
            <a:spLocks noGrp="1"/>
          </p:cNvSpPr>
          <p:nvPr>
            <p:ph type="sldNum" sz="quarter" idx="5"/>
          </p:nvPr>
        </p:nvSpPr>
        <p:spPr/>
        <p:txBody>
          <a:bodyPr/>
          <a:lstStyle/>
          <a:p>
            <a:fld id="{A39ADA61-4FB4-4BF7-9CDE-A9E5D1FAF83B}" type="slidenum">
              <a:rPr lang="en-US" smtClean="0"/>
              <a:t>9</a:t>
            </a:fld>
            <a:endParaRPr lang="en-US"/>
          </a:p>
        </p:txBody>
      </p:sp>
    </p:spTree>
    <p:extLst>
      <p:ext uri="{BB962C8B-B14F-4D97-AF65-F5344CB8AC3E}">
        <p14:creationId xmlns:p14="http://schemas.microsoft.com/office/powerpoint/2010/main" val="10735309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1/24/2022</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p15:prstTrans prst="fallOver"/>
      </p:transition>
    </mc:Choice>
    <mc:Fallback xmlns="">
      <p:transition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p15:prstTrans prst="fallOver"/>
      </p:transition>
    </mc:Choice>
    <mc:Fallback xmlns="">
      <p:transition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p15:prstTrans prst="fallOver"/>
      </p:transition>
    </mc:Choice>
    <mc:Fallback xmlns="">
      <p:transition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p15:prstTrans prst="fallOver"/>
      </p:transition>
    </mc:Choice>
    <mc:Fallback xmlns="">
      <p:transition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p15:prstTrans prst="fallOver"/>
      </p:transition>
    </mc:Choice>
    <mc:Fallback xmlns="">
      <p:transition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p15:prstTrans prst="fallOver"/>
      </p:transition>
    </mc:Choice>
    <mc:Fallback xmlns="">
      <p:transition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p15:prstTrans prst="fallOver"/>
      </p:transition>
    </mc:Choice>
    <mc:Fallback xmlns="">
      <p:transition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p15:prstTrans prst="fallOver"/>
      </p:transition>
    </mc:Choice>
    <mc:Fallback xmlns="">
      <p:transition advClick="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p15:prstTrans prst="fallOver"/>
      </p:transition>
    </mc:Choice>
    <mc:Fallback xmlns="">
      <p:transition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1/24/2022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p15:prstTrans prst="fallOver"/>
      </p:transition>
    </mc:Choice>
    <mc:Fallback xmlns="">
      <p:transition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p15:prstTrans prst="fallOver"/>
      </p:transition>
    </mc:Choice>
    <mc:Fallback xmlns="">
      <p:transition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1/24/2022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p15:prstTrans prst="fallOver"/>
      </p:transition>
    </mc:Choice>
    <mc:Fallback xmlns="">
      <p:transition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p15:prstTrans prst="fallOver"/>
      </p:transition>
    </mc:Choice>
    <mc:Fallback xmlns="">
      <p:transition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p15:prstTrans prst="fallOver"/>
      </p:transition>
    </mc:Choice>
    <mc:Fallback xmlns="">
      <p:transition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p15:prstTrans prst="fallOver"/>
      </p:transition>
    </mc:Choice>
    <mc:Fallback xmlns="">
      <p:transition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p15:prstTrans prst="fallOver"/>
      </p:transition>
    </mc:Choice>
    <mc:Fallback xmlns="">
      <p:transition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p15:prstTrans prst="fallOver"/>
      </p:transition>
    </mc:Choice>
    <mc:Fallback xmlns="">
      <p:transition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1/24/2022</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mc:AlternateContent xmlns:mc="http://schemas.openxmlformats.org/markup-compatibility/2006" xmlns:p15="http://schemas.microsoft.com/office/powerpoint/2012/main">
    <mc:Choice Requires="p15">
      <p:transition xmlns:p14="http://schemas.microsoft.com/office/powerpoint/2010/main" p14:dur="10" advClick="0">
        <p15:prstTrans prst="fallOver"/>
      </p:transition>
    </mc:Choice>
    <mc:Fallback xmlns="">
      <p:transition advClick="0">
        <p:fade/>
      </p:transition>
    </mc:Fallback>
  </mc:AlternateConten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0.xml"/><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5.png"/><Relationship Id="rId11" Type="http://schemas.openxmlformats.org/officeDocument/2006/relationships/image" Target="../media/image28.png"/><Relationship Id="rId5" Type="http://schemas.openxmlformats.org/officeDocument/2006/relationships/image" Target="../media/image2.jpeg"/><Relationship Id="rId10" Type="http://schemas.openxmlformats.org/officeDocument/2006/relationships/image" Target="../media/image27.jpg"/><Relationship Id="rId4" Type="http://schemas.openxmlformats.org/officeDocument/2006/relationships/notesSlide" Target="../notesSlides/notesSlide11.xml"/><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5.png"/><Relationship Id="rId11" Type="http://schemas.openxmlformats.org/officeDocument/2006/relationships/image" Target="../media/image30.png"/><Relationship Id="rId5" Type="http://schemas.openxmlformats.org/officeDocument/2006/relationships/image" Target="../media/image2.jpeg"/><Relationship Id="rId10" Type="http://schemas.openxmlformats.org/officeDocument/2006/relationships/image" Target="../media/image29.png"/><Relationship Id="rId4" Type="http://schemas.openxmlformats.org/officeDocument/2006/relationships/notesSlide" Target="../notesSlides/notesSlide12.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5.png"/><Relationship Id="rId11" Type="http://schemas.openxmlformats.org/officeDocument/2006/relationships/image" Target="../media/image32.png"/><Relationship Id="rId5" Type="http://schemas.openxmlformats.org/officeDocument/2006/relationships/image" Target="../media/image2.jpeg"/><Relationship Id="rId10" Type="http://schemas.openxmlformats.org/officeDocument/2006/relationships/image" Target="../media/image31.png"/><Relationship Id="rId4" Type="http://schemas.openxmlformats.org/officeDocument/2006/relationships/notesSlide" Target="../notesSlides/notesSlide13.xml"/><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4.xml"/><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5.mp4"/><Relationship Id="rId1" Type="http://schemas.microsoft.com/office/2007/relationships/media" Target="../media/media15.mp4"/><Relationship Id="rId6" Type="http://schemas.openxmlformats.org/officeDocument/2006/relationships/image" Target="../media/image35.jpg"/><Relationship Id="rId5" Type="http://schemas.openxmlformats.org/officeDocument/2006/relationships/image" Target="../media/image2.jpeg"/><Relationship Id="rId4" Type="http://schemas.openxmlformats.org/officeDocument/2006/relationships/notesSlide" Target="../notesSlides/notesSlide15.xml"/><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6.png"/><Relationship Id="rId12" Type="http://schemas.openxmlformats.org/officeDocument/2006/relationships/image" Target="../media/image14.jp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png"/><Relationship Id="rId11" Type="http://schemas.openxmlformats.org/officeDocument/2006/relationships/image" Target="../media/image13.jpg"/><Relationship Id="rId5" Type="http://schemas.openxmlformats.org/officeDocument/2006/relationships/image" Target="../media/image2.jpeg"/><Relationship Id="rId10" Type="http://schemas.openxmlformats.org/officeDocument/2006/relationships/image" Target="../media/image12.jpg"/><Relationship Id="rId4" Type="http://schemas.openxmlformats.org/officeDocument/2006/relationships/notesSlide" Target="../notesSlides/notesSlide4.xm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5.xml"/><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9.png"/><Relationship Id="rId5" Type="http://schemas.openxmlformats.org/officeDocument/2006/relationships/image" Target="../media/image14.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7.xml"/><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8.xml"/><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9.xml"/><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59C2C63-D709-4949-9465-29A52CBED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EFD2038-15D6-4003-8350-AFEC394EE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920" y="1399880"/>
            <a:ext cx="7808159" cy="4103960"/>
          </a:xfrm>
          <a:prstGeom prst="rect">
            <a:avLst/>
          </a:prstGeom>
          <a:solidFill>
            <a:schemeClr val="tx2">
              <a:lumMod val="90000"/>
              <a:lumOff val="10000"/>
            </a:schemeClr>
          </a:solid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CF519C2-F6BE-41BE-A50E-54B98359C9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solidFill>
              <a:schemeClr val="accent1"/>
            </a:solidFill>
            <a:miter lim="800000"/>
          </a:ln>
        </p:spPr>
        <p:style>
          <a:lnRef idx="1">
            <a:schemeClr val="accent1"/>
          </a:lnRef>
          <a:fillRef idx="3">
            <a:schemeClr val="accent1"/>
          </a:fillRef>
          <a:effectRef idx="2">
            <a:schemeClr val="accent1"/>
          </a:effectRef>
          <a:fontRef idx="minor">
            <a:schemeClr val="lt1"/>
          </a:fontRef>
        </p:style>
      </p:sp>
      <p:grpSp>
        <p:nvGrpSpPr>
          <p:cNvPr id="25" name="Group 24">
            <a:extLst>
              <a:ext uri="{FF2B5EF4-FFF2-40B4-BE49-F238E27FC236}">
                <a16:creationId xmlns:a16="http://schemas.microsoft.com/office/drawing/2014/main" id="{7767AD93-AD3E-4C62-97D5-E54E14B2EAD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3631"/>
            <a:ext cx="12231160" cy="659658"/>
            <a:chOff x="-16934" y="3123631"/>
            <a:chExt cx="12231160" cy="659658"/>
          </a:xfrm>
        </p:grpSpPr>
        <p:sp>
          <p:nvSpPr>
            <p:cNvPr id="26" name="Rounded Rectangle 17">
              <a:extLst>
                <a:ext uri="{FF2B5EF4-FFF2-40B4-BE49-F238E27FC236}">
                  <a16:creationId xmlns:a16="http://schemas.microsoft.com/office/drawing/2014/main" id="{AA443E8D-EC07-4B8F-B370-2A1153F350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841F0AA1-D12D-4FDB-BF66-D9398ED9303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28" name="Rounded Rectangle 20">
              <a:extLst>
                <a:ext uri="{FF2B5EF4-FFF2-40B4-BE49-F238E27FC236}">
                  <a16:creationId xmlns:a16="http://schemas.microsoft.com/office/drawing/2014/main" id="{E2B949DE-0178-4942-80DE-811C1AA4F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284AA86D-EAE1-4E3F-A54C-7F1E390B6D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sp>
        <p:nvSpPr>
          <p:cNvPr id="2" name="Title 1">
            <a:extLst>
              <a:ext uri="{FF2B5EF4-FFF2-40B4-BE49-F238E27FC236}">
                <a16:creationId xmlns:a16="http://schemas.microsoft.com/office/drawing/2014/main" id="{23DD3D14-3D71-474C-929C-CE7D7ED35C83}"/>
              </a:ext>
            </a:extLst>
          </p:cNvPr>
          <p:cNvSpPr>
            <a:spLocks noGrp="1"/>
          </p:cNvSpPr>
          <p:nvPr>
            <p:ph type="ctrTitle"/>
          </p:nvPr>
        </p:nvSpPr>
        <p:spPr>
          <a:xfrm>
            <a:off x="2692398" y="1871131"/>
            <a:ext cx="6815669" cy="1515533"/>
          </a:xfrm>
        </p:spPr>
        <p:txBody>
          <a:bodyPr>
            <a:normAutofit/>
          </a:bodyPr>
          <a:lstStyle/>
          <a:p>
            <a:pPr>
              <a:lnSpc>
                <a:spcPct val="90000"/>
              </a:lnSpc>
            </a:pPr>
            <a:r>
              <a:rPr lang="en-US" sz="5000" dirty="0">
                <a:solidFill>
                  <a:schemeClr val="bg1"/>
                </a:solidFill>
              </a:rPr>
              <a:t>The Cup Holder Stem Challenge</a:t>
            </a:r>
          </a:p>
        </p:txBody>
      </p:sp>
      <p:sp>
        <p:nvSpPr>
          <p:cNvPr id="3" name="Subtitle 2">
            <a:extLst>
              <a:ext uri="{FF2B5EF4-FFF2-40B4-BE49-F238E27FC236}">
                <a16:creationId xmlns:a16="http://schemas.microsoft.com/office/drawing/2014/main" id="{9B8286B5-EFE6-4BB1-B0DF-45894B689006}"/>
              </a:ext>
            </a:extLst>
          </p:cNvPr>
          <p:cNvSpPr>
            <a:spLocks noGrp="1"/>
          </p:cNvSpPr>
          <p:nvPr>
            <p:ph type="subTitle" idx="1"/>
          </p:nvPr>
        </p:nvSpPr>
        <p:spPr>
          <a:xfrm>
            <a:off x="2692398" y="3657597"/>
            <a:ext cx="6815669" cy="1320802"/>
          </a:xfrm>
        </p:spPr>
        <p:txBody>
          <a:bodyPr>
            <a:normAutofit/>
          </a:bodyPr>
          <a:lstStyle/>
          <a:p>
            <a:r>
              <a:rPr lang="en-US" b="1">
                <a:solidFill>
                  <a:schemeClr val="bg1"/>
                </a:solidFill>
              </a:rPr>
              <a:t>From PECG San Diego Section</a:t>
            </a:r>
          </a:p>
        </p:txBody>
      </p:sp>
      <p:cxnSp>
        <p:nvCxnSpPr>
          <p:cNvPr id="31" name="Straight Connector 30">
            <a:extLst>
              <a:ext uri="{FF2B5EF4-FFF2-40B4-BE49-F238E27FC236}">
                <a16:creationId xmlns:a16="http://schemas.microsoft.com/office/drawing/2014/main" id="{0772CE55-4C36-44F1-A9BD-379BEB8431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pic>
        <p:nvPicPr>
          <p:cNvPr id="8" name="Video 7">
            <a:hlinkClick r:id="" action="ppaction://media"/>
            <a:extLst>
              <a:ext uri="{FF2B5EF4-FFF2-40B4-BE49-F238E27FC236}">
                <a16:creationId xmlns:a16="http://schemas.microsoft.com/office/drawing/2014/main" id="{5A52911F-B710-44B9-A4D9-6B30329B6D5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762967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advTm="16028">
        <p15:prstTrans prst="fallOver"/>
      </p:transition>
    </mc:Choice>
    <mc:Fallback xmlns="">
      <p:transition advClick="0" advTm="160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 name="Group 31">
            <a:extLst>
              <a:ext uri="{FF2B5EF4-FFF2-40B4-BE49-F238E27FC236}">
                <a16:creationId xmlns:a16="http://schemas.microsoft.com/office/drawing/2014/main" id="{3F6D81C7-B083-478E-82FE-089A8CB72E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33" name="Picture 32">
              <a:extLst>
                <a:ext uri="{FF2B5EF4-FFF2-40B4-BE49-F238E27FC236}">
                  <a16:creationId xmlns:a16="http://schemas.microsoft.com/office/drawing/2014/main" id="{8398EDA2-4889-433D-AC01-5214D79764E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4" name="Rectangle 33">
              <a:extLst>
                <a:ext uri="{FF2B5EF4-FFF2-40B4-BE49-F238E27FC236}">
                  <a16:creationId xmlns:a16="http://schemas.microsoft.com/office/drawing/2014/main" id="{0099D46A-AF52-46FD-938B-D31189460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5" name="Picture 34">
              <a:extLst>
                <a:ext uri="{FF2B5EF4-FFF2-40B4-BE49-F238E27FC236}">
                  <a16:creationId xmlns:a16="http://schemas.microsoft.com/office/drawing/2014/main" id="{C933E919-C473-4F0E-9DBC-CC65FC9E926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6" name="Picture 35">
              <a:extLst>
                <a:ext uri="{FF2B5EF4-FFF2-40B4-BE49-F238E27FC236}">
                  <a16:creationId xmlns:a16="http://schemas.microsoft.com/office/drawing/2014/main" id="{FBBF3BDD-5C99-4FDC-BBCB-E711359D93F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53" name="Straight Connector 37">
            <a:extLst>
              <a:ext uri="{FF2B5EF4-FFF2-40B4-BE49-F238E27FC236}">
                <a16:creationId xmlns:a16="http://schemas.microsoft.com/office/drawing/2014/main" id="{F06B54F2-CD11-4359-A7D6-DA7C76C091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54" name="Rectangle 39">
            <a:extLst>
              <a:ext uri="{FF2B5EF4-FFF2-40B4-BE49-F238E27FC236}">
                <a16:creationId xmlns:a16="http://schemas.microsoft.com/office/drawing/2014/main" id="{333F0879-3DA0-4CB8-B35E-A0AD4255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55" name="Rectangle 41">
            <a:extLst>
              <a:ext uri="{FF2B5EF4-FFF2-40B4-BE49-F238E27FC236}">
                <a16:creationId xmlns:a16="http://schemas.microsoft.com/office/drawing/2014/main" id="{324D2183-F388-476E-92A9-D6639D69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7"/>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243462E7-1698-4B21-BE89-AEFAC7C2F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4" name="TextBox 3">
            <a:extLst>
              <a:ext uri="{FF2B5EF4-FFF2-40B4-BE49-F238E27FC236}">
                <a16:creationId xmlns:a16="http://schemas.microsoft.com/office/drawing/2014/main" id="{51E5E596-84F3-45E8-B8C2-6C03E056DA84}"/>
              </a:ext>
            </a:extLst>
          </p:cNvPr>
          <p:cNvSpPr txBox="1"/>
          <p:nvPr/>
        </p:nvSpPr>
        <p:spPr>
          <a:xfrm>
            <a:off x="791808" y="1766570"/>
            <a:ext cx="3200467" cy="3552039"/>
          </a:xfrm>
          <a:prstGeom prst="rect">
            <a:avLst/>
          </a:prstGeom>
        </p:spPr>
        <p:txBody>
          <a:bodyPr vert="horz" lIns="91440" tIns="45720" rIns="91440" bIns="45720" rtlCol="0" anchor="t">
            <a:normAutofit fontScale="92500" lnSpcReduction="20000"/>
          </a:bodyPr>
          <a:lstStyle/>
          <a:p>
            <a:pPr>
              <a:spcBef>
                <a:spcPct val="20000"/>
              </a:spcBef>
              <a:spcAft>
                <a:spcPts val="600"/>
              </a:spcAft>
              <a:buClr>
                <a:schemeClr val="accent1"/>
              </a:buClr>
              <a:buSzPct val="115000"/>
              <a:buFont typeface="Arial"/>
              <a:buChar char="•"/>
            </a:pPr>
            <a:r>
              <a:rPr lang="en-US" sz="2400" dirty="0">
                <a:solidFill>
                  <a:srgbClr val="262626"/>
                </a:solidFill>
                <a:latin typeface="Century Gothic" panose="020B0502020202020204" pitchFamily="34" charset="0"/>
              </a:rPr>
              <a:t>Here is another partial success with both cups off the ground and apart, but the stability to stand on its own wasn’t met for more than  a few seconds</a:t>
            </a:r>
            <a:r>
              <a:rPr lang="en-US" dirty="0">
                <a:solidFill>
                  <a:srgbClr val="262626"/>
                </a:solidFill>
              </a:rPr>
              <a:t>.  </a:t>
            </a:r>
          </a:p>
          <a:p>
            <a:pPr>
              <a:spcBef>
                <a:spcPct val="20000"/>
              </a:spcBef>
              <a:spcAft>
                <a:spcPts val="600"/>
              </a:spcAft>
              <a:buClr>
                <a:schemeClr val="accent1"/>
              </a:buClr>
              <a:buSzPct val="115000"/>
              <a:buFont typeface="Arial"/>
              <a:buChar char="•"/>
            </a:pPr>
            <a:r>
              <a:rPr lang="en-US" sz="2400" dirty="0">
                <a:solidFill>
                  <a:srgbClr val="262626"/>
                </a:solidFill>
                <a:latin typeface="Century Gothic" panose="020B0502020202020204" pitchFamily="34" charset="0"/>
              </a:rPr>
              <a:t>When working outside the wind can be an additional challenge. </a:t>
            </a:r>
          </a:p>
        </p:txBody>
      </p:sp>
      <p:sp useBgFill="1">
        <p:nvSpPr>
          <p:cNvPr id="46" name="Rectangle 45">
            <a:extLst>
              <a:ext uri="{FF2B5EF4-FFF2-40B4-BE49-F238E27FC236}">
                <a16:creationId xmlns:a16="http://schemas.microsoft.com/office/drawing/2014/main" id="{6C22FCAC-D7EC-4A52-B153-FF761E223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18E5C9A-72CB-4F92-9434-2192474430CC}"/>
              </a:ext>
            </a:extLst>
          </p:cNvPr>
          <p:cNvPicPr>
            <a:picLocks noChangeAspect="1"/>
          </p:cNvPicPr>
          <p:nvPr/>
        </p:nvPicPr>
        <p:blipFill>
          <a:blip r:embed="rId8"/>
          <a:stretch>
            <a:fillRect/>
          </a:stretch>
        </p:blipFill>
        <p:spPr>
          <a:xfrm>
            <a:off x="6389525" y="609602"/>
            <a:ext cx="4190811" cy="5587749"/>
          </a:xfrm>
          <a:prstGeom prst="rect">
            <a:avLst/>
          </a:prstGeom>
        </p:spPr>
      </p:pic>
      <p:pic>
        <p:nvPicPr>
          <p:cNvPr id="5" name="Video 4">
            <a:hlinkClick r:id="" action="ppaction://media"/>
            <a:extLst>
              <a:ext uri="{FF2B5EF4-FFF2-40B4-BE49-F238E27FC236}">
                <a16:creationId xmlns:a16="http://schemas.microsoft.com/office/drawing/2014/main" id="{84D77E64-F178-45FE-867A-2444203A242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854626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advTm="16538">
        <p15:prstTrans prst="fallOver"/>
      </p:transition>
    </mc:Choice>
    <mc:Fallback xmlns="">
      <p:transition advClick="0" advTm="165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0" name="Picture 9">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3" name="Picture 12">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5" name="Straight Connector 14">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9401732C-37EE-4B98-A709-9530173F3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654E48C8-2A00-4C54-BC9C-B18EE49E9C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20" name="Picture 19">
              <a:extLst>
                <a:ext uri="{FF2B5EF4-FFF2-40B4-BE49-F238E27FC236}">
                  <a16:creationId xmlns:a16="http://schemas.microsoft.com/office/drawing/2014/main" id="{CE0A0544-8F52-43F0-AC3E-DF683908B5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8">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1" name="Rectangle 20">
              <a:extLst>
                <a:ext uri="{FF2B5EF4-FFF2-40B4-BE49-F238E27FC236}">
                  <a16:creationId xmlns:a16="http://schemas.microsoft.com/office/drawing/2014/main" id="{2F4057D3-A680-4443-9E51-ED920A691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2" name="Picture 21">
              <a:extLst>
                <a:ext uri="{FF2B5EF4-FFF2-40B4-BE49-F238E27FC236}">
                  <a16:creationId xmlns:a16="http://schemas.microsoft.com/office/drawing/2014/main" id="{2F6853A4-7B38-4FDE-B024-AE8BA71E738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9">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3" name="Picture 22">
              <a:extLst>
                <a:ext uri="{FF2B5EF4-FFF2-40B4-BE49-F238E27FC236}">
                  <a16:creationId xmlns:a16="http://schemas.microsoft.com/office/drawing/2014/main" id="{86ADF4DB-4290-4441-8F8E-04152FE606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9">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4" name="TextBox 3">
            <a:extLst>
              <a:ext uri="{FF2B5EF4-FFF2-40B4-BE49-F238E27FC236}">
                <a16:creationId xmlns:a16="http://schemas.microsoft.com/office/drawing/2014/main" id="{8695C471-AFDE-4643-AE3F-4D9E640043C8}"/>
              </a:ext>
            </a:extLst>
          </p:cNvPr>
          <p:cNvSpPr txBox="1"/>
          <p:nvPr/>
        </p:nvSpPr>
        <p:spPr>
          <a:xfrm>
            <a:off x="997528" y="982132"/>
            <a:ext cx="4094017" cy="282388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700">
                <a:ln w="3175" cmpd="sng">
                  <a:noFill/>
                </a:ln>
                <a:solidFill>
                  <a:srgbClr val="262626"/>
                </a:solidFill>
                <a:latin typeface="+mj-lt"/>
                <a:ea typeface="+mj-ea"/>
                <a:cs typeface="+mj-cs"/>
              </a:rPr>
              <a:t>Another  challenge that doesn’t stand on its own even though the other criteria were met.</a:t>
            </a:r>
          </a:p>
        </p:txBody>
      </p:sp>
      <p:pic>
        <p:nvPicPr>
          <p:cNvPr id="3" name="Picture 2" descr="A picture containing person, child&#10;&#10;Description automatically generated">
            <a:extLst>
              <a:ext uri="{FF2B5EF4-FFF2-40B4-BE49-F238E27FC236}">
                <a16:creationId xmlns:a16="http://schemas.microsoft.com/office/drawing/2014/main" id="{D8AF0DED-B203-4034-9D2A-5AAD2C60C93D}"/>
              </a:ext>
            </a:extLst>
          </p:cNvPr>
          <p:cNvPicPr>
            <a:picLocks noChangeAspect="1"/>
          </p:cNvPicPr>
          <p:nvPr/>
        </p:nvPicPr>
        <p:blipFill>
          <a:blip r:embed="rId10"/>
          <a:stretch>
            <a:fillRect/>
          </a:stretch>
        </p:blipFill>
        <p:spPr>
          <a:xfrm>
            <a:off x="6318250" y="982131"/>
            <a:ext cx="3670301" cy="4893735"/>
          </a:xfrm>
          <a:prstGeom prst="rect">
            <a:avLst/>
          </a:prstGeom>
          <a:ln w="57150" cmpd="thickThin">
            <a:solidFill>
              <a:srgbClr val="7F7F7F"/>
            </a:solidFill>
            <a:miter lim="800000"/>
          </a:ln>
        </p:spPr>
      </p:pic>
      <p:pic>
        <p:nvPicPr>
          <p:cNvPr id="2" name="Video 1">
            <a:hlinkClick r:id="" action="ppaction://media"/>
            <a:extLst>
              <a:ext uri="{FF2B5EF4-FFF2-40B4-BE49-F238E27FC236}">
                <a16:creationId xmlns:a16="http://schemas.microsoft.com/office/drawing/2014/main" id="{2E04767C-51E5-4D9C-9C89-75A57D4290C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1"/>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452448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advTm="10915">
        <p15:prstTrans prst="fallOver"/>
      </p:transition>
    </mc:Choice>
    <mc:Fallback xmlns="">
      <p:transition advClick="0" advTm="109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0" name="Picture 9">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3" name="Picture 12">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5" name="Straight Connector 14">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9401732C-37EE-4B98-A709-9530173F3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654E48C8-2A00-4C54-BC9C-B18EE49E9C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20" name="Picture 19">
              <a:extLst>
                <a:ext uri="{FF2B5EF4-FFF2-40B4-BE49-F238E27FC236}">
                  <a16:creationId xmlns:a16="http://schemas.microsoft.com/office/drawing/2014/main" id="{CE0A0544-8F52-43F0-AC3E-DF683908B5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8">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1" name="Rectangle 20">
              <a:extLst>
                <a:ext uri="{FF2B5EF4-FFF2-40B4-BE49-F238E27FC236}">
                  <a16:creationId xmlns:a16="http://schemas.microsoft.com/office/drawing/2014/main" id="{2F4057D3-A680-4443-9E51-ED920A691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2" name="Picture 21">
              <a:extLst>
                <a:ext uri="{FF2B5EF4-FFF2-40B4-BE49-F238E27FC236}">
                  <a16:creationId xmlns:a16="http://schemas.microsoft.com/office/drawing/2014/main" id="{2F6853A4-7B38-4FDE-B024-AE8BA71E738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9">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3" name="Picture 22">
              <a:extLst>
                <a:ext uri="{FF2B5EF4-FFF2-40B4-BE49-F238E27FC236}">
                  <a16:creationId xmlns:a16="http://schemas.microsoft.com/office/drawing/2014/main" id="{86ADF4DB-4290-4441-8F8E-04152FE606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9">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4" name="TextBox 3">
            <a:extLst>
              <a:ext uri="{FF2B5EF4-FFF2-40B4-BE49-F238E27FC236}">
                <a16:creationId xmlns:a16="http://schemas.microsoft.com/office/drawing/2014/main" id="{6F715C46-6D75-4343-A6B9-6205D53B8882}"/>
              </a:ext>
            </a:extLst>
          </p:cNvPr>
          <p:cNvSpPr txBox="1"/>
          <p:nvPr/>
        </p:nvSpPr>
        <p:spPr>
          <a:xfrm>
            <a:off x="922082" y="1735669"/>
            <a:ext cx="4094017" cy="2823880"/>
          </a:xfrm>
          <a:prstGeom prst="rect">
            <a:avLst/>
          </a:prstGeom>
        </p:spPr>
        <p:txBody>
          <a:bodyPr vert="horz" lIns="91440" tIns="45720" rIns="91440" bIns="45720" rtlCol="0" anchor="b">
            <a:normAutofit fontScale="85000" lnSpcReduction="10000"/>
          </a:bodyPr>
          <a:lstStyle/>
          <a:p>
            <a:pPr marL="571500" indent="-571500" algn="ctr">
              <a:lnSpc>
                <a:spcPct val="90000"/>
              </a:lnSpc>
              <a:spcBef>
                <a:spcPct val="0"/>
              </a:spcBef>
              <a:spcAft>
                <a:spcPts val="600"/>
              </a:spcAft>
              <a:buFont typeface="Arial" panose="020B0604020202020204" pitchFamily="34" charset="0"/>
              <a:buChar char="•"/>
            </a:pPr>
            <a:r>
              <a:rPr lang="en-US" sz="3700" dirty="0">
                <a:ln w="3175" cmpd="sng">
                  <a:noFill/>
                </a:ln>
                <a:solidFill>
                  <a:srgbClr val="262626"/>
                </a:solidFill>
                <a:latin typeface="+mj-lt"/>
                <a:ea typeface="+mj-ea"/>
                <a:cs typeface="+mj-cs"/>
              </a:rPr>
              <a:t>Success on being off the ground  and stable on its own, although the cups are still touching, she still gets points for the height.</a:t>
            </a:r>
          </a:p>
        </p:txBody>
      </p:sp>
      <p:pic>
        <p:nvPicPr>
          <p:cNvPr id="3" name="Picture 2">
            <a:extLst>
              <a:ext uri="{FF2B5EF4-FFF2-40B4-BE49-F238E27FC236}">
                <a16:creationId xmlns:a16="http://schemas.microsoft.com/office/drawing/2014/main" id="{4AB6EDF0-3D47-4B4A-9A0B-3683B277503D}"/>
              </a:ext>
            </a:extLst>
          </p:cNvPr>
          <p:cNvPicPr>
            <a:picLocks noChangeAspect="1"/>
          </p:cNvPicPr>
          <p:nvPr/>
        </p:nvPicPr>
        <p:blipFill>
          <a:blip r:embed="rId10"/>
          <a:stretch>
            <a:fillRect/>
          </a:stretch>
        </p:blipFill>
        <p:spPr>
          <a:xfrm>
            <a:off x="5418668" y="1459991"/>
            <a:ext cx="5469466" cy="3938015"/>
          </a:xfrm>
          <a:prstGeom prst="rect">
            <a:avLst/>
          </a:prstGeom>
          <a:ln w="57150" cmpd="thickThin">
            <a:solidFill>
              <a:srgbClr val="7F7F7F"/>
            </a:solidFill>
            <a:miter lim="800000"/>
          </a:ln>
        </p:spPr>
      </p:pic>
      <p:pic>
        <p:nvPicPr>
          <p:cNvPr id="2" name="Video 1">
            <a:hlinkClick r:id="" action="ppaction://media"/>
            <a:extLst>
              <a:ext uri="{FF2B5EF4-FFF2-40B4-BE49-F238E27FC236}">
                <a16:creationId xmlns:a16="http://schemas.microsoft.com/office/drawing/2014/main" id="{CFE6BD2B-5A61-4AFC-A5F9-32CCF5E4A4A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1"/>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331433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advTm="10301">
        <p15:prstTrans prst="fallOver"/>
      </p:transition>
    </mc:Choice>
    <mc:Fallback xmlns="">
      <p:transition advClick="0" advTm="103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38" name="Picture 37">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9" name="Rectangle 38">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40" name="Picture 39">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41" name="Picture 40">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43" name="Straight Connector 42">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45" name="Rectangle 44">
            <a:extLst>
              <a:ext uri="{FF2B5EF4-FFF2-40B4-BE49-F238E27FC236}">
                <a16:creationId xmlns:a16="http://schemas.microsoft.com/office/drawing/2014/main" id="{28FA177F-145C-478A-A7ED-8D021CE76B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1A96A522-1258-462E-AFC5-F5E3F14110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48" name="Picture 47">
              <a:extLst>
                <a:ext uri="{FF2B5EF4-FFF2-40B4-BE49-F238E27FC236}">
                  <a16:creationId xmlns:a16="http://schemas.microsoft.com/office/drawing/2014/main" id="{ECD43597-59D1-4246-A90D-26FE2B6081B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8">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9" name="Rectangle 48">
              <a:extLst>
                <a:ext uri="{FF2B5EF4-FFF2-40B4-BE49-F238E27FC236}">
                  <a16:creationId xmlns:a16="http://schemas.microsoft.com/office/drawing/2014/main" id="{2ED48CD8-BE7A-4992-8570-58DEE9826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50" name="Picture 49">
              <a:extLst>
                <a:ext uri="{FF2B5EF4-FFF2-40B4-BE49-F238E27FC236}">
                  <a16:creationId xmlns:a16="http://schemas.microsoft.com/office/drawing/2014/main" id="{9A68BD7C-72FC-4E92-88BB-3401D485D2B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9">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51" name="Picture 50">
              <a:extLst>
                <a:ext uri="{FF2B5EF4-FFF2-40B4-BE49-F238E27FC236}">
                  <a16:creationId xmlns:a16="http://schemas.microsoft.com/office/drawing/2014/main" id="{C8B73423-E00D-4FC9-9873-0C259A14BC1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9">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4" name="TextBox 3">
            <a:extLst>
              <a:ext uri="{FF2B5EF4-FFF2-40B4-BE49-F238E27FC236}">
                <a16:creationId xmlns:a16="http://schemas.microsoft.com/office/drawing/2014/main" id="{4C106034-DF9C-4263-AA58-093EF2BB7696}"/>
              </a:ext>
            </a:extLst>
          </p:cNvPr>
          <p:cNvSpPr txBox="1"/>
          <p:nvPr/>
        </p:nvSpPr>
        <p:spPr>
          <a:xfrm>
            <a:off x="6553770" y="1041401"/>
            <a:ext cx="4538526" cy="234526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2400" dirty="0">
                <a:ln w="3175" cmpd="sng">
                  <a:noFill/>
                </a:ln>
                <a:solidFill>
                  <a:srgbClr val="262626"/>
                </a:solidFill>
                <a:latin typeface="Century Gothic" panose="020B0502020202020204" pitchFamily="34" charset="0"/>
                <a:ea typeface="+mj-ea"/>
                <a:cs typeface="+mj-cs"/>
              </a:rPr>
              <a:t>This young man was definitely thinking outside the box!</a:t>
            </a:r>
          </a:p>
        </p:txBody>
      </p:sp>
      <p:sp>
        <p:nvSpPr>
          <p:cNvPr id="53" name="Rectangle 52">
            <a:extLst>
              <a:ext uri="{FF2B5EF4-FFF2-40B4-BE49-F238E27FC236}">
                <a16:creationId xmlns:a16="http://schemas.microsoft.com/office/drawing/2014/main" id="{22EEABFB-D1AB-4BFF-84FC-449548E93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4976494"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E715BF9-C8CE-4D19-A0BA-F4FE2CB6A767}"/>
              </a:ext>
            </a:extLst>
          </p:cNvPr>
          <p:cNvPicPr>
            <a:picLocks noChangeAspect="1"/>
          </p:cNvPicPr>
          <p:nvPr/>
        </p:nvPicPr>
        <p:blipFill>
          <a:blip r:embed="rId10"/>
          <a:stretch>
            <a:fillRect/>
          </a:stretch>
        </p:blipFill>
        <p:spPr>
          <a:xfrm>
            <a:off x="2144926" y="1410208"/>
            <a:ext cx="2884438" cy="3858780"/>
          </a:xfrm>
          <a:prstGeom prst="rect">
            <a:avLst/>
          </a:prstGeom>
        </p:spPr>
      </p:pic>
      <p:cxnSp>
        <p:nvCxnSpPr>
          <p:cNvPr id="55" name="Straight Connector 54">
            <a:extLst>
              <a:ext uri="{FF2B5EF4-FFF2-40B4-BE49-F238E27FC236}">
                <a16:creationId xmlns:a16="http://schemas.microsoft.com/office/drawing/2014/main" id="{4231BC86-8965-4F95-9FD9-76313A7D60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770" y="3522131"/>
            <a:ext cx="4520638" cy="0"/>
          </a:xfrm>
          <a:prstGeom prst="line">
            <a:avLst/>
          </a:prstGeom>
        </p:spPr>
        <p:style>
          <a:lnRef idx="2">
            <a:schemeClr val="accent1"/>
          </a:lnRef>
          <a:fillRef idx="0">
            <a:schemeClr val="accent1"/>
          </a:fillRef>
          <a:effectRef idx="1">
            <a:schemeClr val="accent1"/>
          </a:effectRef>
          <a:fontRef idx="minor">
            <a:schemeClr val="tx1"/>
          </a:fontRef>
        </p:style>
      </p:cxnSp>
      <p:pic>
        <p:nvPicPr>
          <p:cNvPr id="3" name="Video 2">
            <a:hlinkClick r:id="" action="ppaction://media"/>
            <a:extLst>
              <a:ext uri="{FF2B5EF4-FFF2-40B4-BE49-F238E27FC236}">
                <a16:creationId xmlns:a16="http://schemas.microsoft.com/office/drawing/2014/main" id="{9EA2AA03-AA6A-42D0-97C6-20EB59547C5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1"/>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691334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advTm="7851">
        <p15:prstTrans prst="fallOver"/>
      </p:transition>
    </mc:Choice>
    <mc:Fallback xmlns="">
      <p:transition advClick="0" advTm="78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1" name="Picture 10">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4" name="Picture 13">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6" name="Straight Connector 15">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1CD07172-CD61-45EB-BEE3-F644503E5C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EADA5DB-ED12-413A-AAB5-6A8D1152E6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7"/>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BA45E5C-ACB9-49E8-B4DB-5255C2376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D3E8BC44-0A5C-49E0-903F-3E08948FAEC3}"/>
              </a:ext>
            </a:extLst>
          </p:cNvPr>
          <p:cNvSpPr txBox="1"/>
          <p:nvPr/>
        </p:nvSpPr>
        <p:spPr>
          <a:xfrm>
            <a:off x="826852" y="872061"/>
            <a:ext cx="3073940" cy="3436688"/>
          </a:xfrm>
          <a:prstGeom prst="rect">
            <a:avLst/>
          </a:prstGeom>
        </p:spPr>
        <p:txBody>
          <a:bodyPr vert="horz" lIns="91440" tIns="45720" rIns="91440" bIns="45720" rtlCol="0" anchor="b">
            <a:normAutofit fontScale="92500"/>
          </a:bodyPr>
          <a:lstStyle/>
          <a:p>
            <a:pPr algn="ctr">
              <a:lnSpc>
                <a:spcPct val="90000"/>
              </a:lnSpc>
              <a:spcBef>
                <a:spcPct val="0"/>
              </a:spcBef>
              <a:spcAft>
                <a:spcPts val="600"/>
              </a:spcAft>
            </a:pPr>
            <a:endParaRPr lang="en-US" sz="3700" dirty="0">
              <a:ln w="3175" cmpd="sng">
                <a:noFill/>
              </a:ln>
              <a:solidFill>
                <a:srgbClr val="262626"/>
              </a:solidFill>
              <a:latin typeface="+mj-lt"/>
              <a:ea typeface="+mj-ea"/>
              <a:cs typeface="+mj-cs"/>
            </a:endParaRPr>
          </a:p>
          <a:p>
            <a:pPr algn="ctr">
              <a:lnSpc>
                <a:spcPct val="90000"/>
              </a:lnSpc>
              <a:spcBef>
                <a:spcPct val="0"/>
              </a:spcBef>
              <a:spcAft>
                <a:spcPts val="600"/>
              </a:spcAft>
            </a:pPr>
            <a:r>
              <a:rPr lang="en-US" sz="3700" dirty="0">
                <a:ln w="3175" cmpd="sng">
                  <a:noFill/>
                </a:ln>
                <a:solidFill>
                  <a:srgbClr val="262626"/>
                </a:solidFill>
                <a:latin typeface="Century Gothic" panose="020B0502020202020204" pitchFamily="34" charset="0"/>
                <a:ea typeface="+mj-ea"/>
                <a:cs typeface="+mj-cs"/>
              </a:rPr>
              <a:t>Try to beat this successful entry with the Cup Holder Challenge!</a:t>
            </a:r>
          </a:p>
        </p:txBody>
      </p:sp>
      <p:sp useBgFill="1">
        <p:nvSpPr>
          <p:cNvPr id="24" name="Rectangle 23">
            <a:extLst>
              <a:ext uri="{FF2B5EF4-FFF2-40B4-BE49-F238E27FC236}">
                <a16:creationId xmlns:a16="http://schemas.microsoft.com/office/drawing/2014/main" id="{857E618C-1D7B-4A51-90C1-6106CD8A1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79D1A24-CD00-4974-9DB7-96335094C60B}"/>
              </a:ext>
            </a:extLst>
          </p:cNvPr>
          <p:cNvPicPr>
            <a:picLocks noChangeAspect="1"/>
          </p:cNvPicPr>
          <p:nvPr/>
        </p:nvPicPr>
        <p:blipFill>
          <a:blip r:embed="rId8"/>
          <a:stretch>
            <a:fillRect/>
          </a:stretch>
        </p:blipFill>
        <p:spPr>
          <a:xfrm>
            <a:off x="5435910" y="872535"/>
            <a:ext cx="6098041" cy="5061882"/>
          </a:xfrm>
          <a:prstGeom prst="rect">
            <a:avLst/>
          </a:prstGeom>
        </p:spPr>
      </p:pic>
      <p:pic>
        <p:nvPicPr>
          <p:cNvPr id="2" name="Video 1">
            <a:hlinkClick r:id="" action="ppaction://media"/>
            <a:extLst>
              <a:ext uri="{FF2B5EF4-FFF2-40B4-BE49-F238E27FC236}">
                <a16:creationId xmlns:a16="http://schemas.microsoft.com/office/drawing/2014/main" id="{37006443-21B9-404C-81E6-B76BB02CEAF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450169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advTm="11596">
        <p15:prstTrans prst="fallOver"/>
      </p:transition>
    </mc:Choice>
    <mc:Fallback xmlns="">
      <p:transition advClick="0" advTm="115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0217F8B-EA9D-415F-AEC9-E02B9301D032}"/>
              </a:ext>
            </a:extLst>
          </p:cNvPr>
          <p:cNvPicPr>
            <a:picLocks noChangeAspect="1"/>
          </p:cNvPicPr>
          <p:nvPr/>
        </p:nvPicPr>
        <p:blipFill rotWithShape="1">
          <a:blip r:embed="rId6"/>
          <a:srcRect t="8100" r="1" b="52599"/>
          <a:stretch/>
        </p:blipFill>
        <p:spPr>
          <a:xfrm>
            <a:off x="486138" y="488137"/>
            <a:ext cx="11227442" cy="5883295"/>
          </a:xfrm>
          <a:prstGeom prst="rect">
            <a:avLst/>
          </a:prstGeom>
        </p:spPr>
      </p:pic>
      <p:sp>
        <p:nvSpPr>
          <p:cNvPr id="10" name="Rectangle 9">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grpSp>
        <p:nvGrpSpPr>
          <p:cNvPr id="12" name="Group 11">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13"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4" name="Picture 13">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5"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6" name="Picture 15">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4" name="TextBox 3">
            <a:extLst>
              <a:ext uri="{FF2B5EF4-FFF2-40B4-BE49-F238E27FC236}">
                <a16:creationId xmlns:a16="http://schemas.microsoft.com/office/drawing/2014/main" id="{470A175A-014F-470F-B092-3240136CEF01}"/>
              </a:ext>
            </a:extLst>
          </p:cNvPr>
          <p:cNvSpPr txBox="1"/>
          <p:nvPr/>
        </p:nvSpPr>
        <p:spPr>
          <a:xfrm>
            <a:off x="686896" y="826189"/>
            <a:ext cx="2486150" cy="2246769"/>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We want  you to join us and do the cup holder challenge!</a:t>
            </a:r>
          </a:p>
        </p:txBody>
      </p:sp>
      <p:pic>
        <p:nvPicPr>
          <p:cNvPr id="5" name="Picture 4">
            <a:extLst>
              <a:ext uri="{FF2B5EF4-FFF2-40B4-BE49-F238E27FC236}">
                <a16:creationId xmlns:a16="http://schemas.microsoft.com/office/drawing/2014/main" id="{823AED0F-71CA-49BE-B730-D77C2AC467A5}"/>
              </a:ext>
            </a:extLst>
          </p:cNvPr>
          <p:cNvPicPr>
            <a:picLocks noChangeAspect="1"/>
          </p:cNvPicPr>
          <p:nvPr/>
        </p:nvPicPr>
        <p:blipFill>
          <a:blip r:embed="rId8"/>
          <a:stretch>
            <a:fillRect/>
          </a:stretch>
        </p:blipFill>
        <p:spPr>
          <a:xfrm>
            <a:off x="486138" y="3095741"/>
            <a:ext cx="2371429" cy="1676190"/>
          </a:xfrm>
          <a:prstGeom prst="rect">
            <a:avLst/>
          </a:prstGeom>
        </p:spPr>
      </p:pic>
      <p:pic>
        <p:nvPicPr>
          <p:cNvPr id="18" name="Video 17">
            <a:hlinkClick r:id="" action="ppaction://media"/>
            <a:extLst>
              <a:ext uri="{FF2B5EF4-FFF2-40B4-BE49-F238E27FC236}">
                <a16:creationId xmlns:a16="http://schemas.microsoft.com/office/drawing/2014/main" id="{195E858E-6B87-4D51-B193-47A80817346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tretch>
            <a:fillRect/>
          </a:stretch>
        </p:blipFill>
        <p:spPr>
          <a:xfrm>
            <a:off x="9906000" y="5143500"/>
            <a:ext cx="2285999" cy="1714500"/>
          </a:xfrm>
          <a:prstGeom prst="rect">
            <a:avLst/>
          </a:prstGeom>
        </p:spPr>
      </p:pic>
      <p:sp>
        <p:nvSpPr>
          <p:cNvPr id="19" name="TextBox 18">
            <a:extLst>
              <a:ext uri="{FF2B5EF4-FFF2-40B4-BE49-F238E27FC236}">
                <a16:creationId xmlns:a16="http://schemas.microsoft.com/office/drawing/2014/main" id="{7D1AEF86-7829-40B1-A913-E49FE3CAF5E8}"/>
              </a:ext>
            </a:extLst>
          </p:cNvPr>
          <p:cNvSpPr txBox="1"/>
          <p:nvPr/>
        </p:nvSpPr>
        <p:spPr>
          <a:xfrm>
            <a:off x="953477" y="6403355"/>
            <a:ext cx="3931138"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Diane.Vermeulen@dot.ca.gov</a:t>
            </a:r>
          </a:p>
        </p:txBody>
      </p:sp>
    </p:spTree>
    <p:extLst>
      <p:ext uri="{BB962C8B-B14F-4D97-AF65-F5344CB8AC3E}">
        <p14:creationId xmlns:p14="http://schemas.microsoft.com/office/powerpoint/2010/main" val="1366554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advTm="34202">
        <p15:prstTrans prst="fallOver"/>
      </p:transition>
    </mc:Choice>
    <mc:Fallback xmlns="">
      <p:transition advClick="0" advTm="342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8F7FD7-9230-483A-A6DE-2BFA2D3CD7B4}"/>
              </a:ext>
            </a:extLst>
          </p:cNvPr>
          <p:cNvPicPr>
            <a:picLocks noChangeAspect="1"/>
          </p:cNvPicPr>
          <p:nvPr/>
        </p:nvPicPr>
        <p:blipFill>
          <a:blip r:embed="rId5"/>
          <a:stretch>
            <a:fillRect/>
          </a:stretch>
        </p:blipFill>
        <p:spPr>
          <a:xfrm>
            <a:off x="1430552" y="1005190"/>
            <a:ext cx="3438095" cy="4847619"/>
          </a:xfrm>
          <a:prstGeom prst="rect">
            <a:avLst/>
          </a:prstGeom>
        </p:spPr>
      </p:pic>
      <p:sp>
        <p:nvSpPr>
          <p:cNvPr id="3" name="Rectangle 2">
            <a:extLst>
              <a:ext uri="{FF2B5EF4-FFF2-40B4-BE49-F238E27FC236}">
                <a16:creationId xmlns:a16="http://schemas.microsoft.com/office/drawing/2014/main" id="{25DF80FC-3C6D-4853-B0A3-CF2BFF42A81E}"/>
              </a:ext>
            </a:extLst>
          </p:cNvPr>
          <p:cNvSpPr/>
          <p:nvPr/>
        </p:nvSpPr>
        <p:spPr>
          <a:xfrm>
            <a:off x="5155566" y="1136063"/>
            <a:ext cx="6096000" cy="3724096"/>
          </a:xfrm>
          <a:prstGeom prst="rect">
            <a:avLst/>
          </a:prstGeom>
        </p:spPr>
        <p:txBody>
          <a:bodyPr>
            <a:spAutoFit/>
          </a:bodyPr>
          <a:lstStyle/>
          <a:p>
            <a:r>
              <a:rPr lang="en-US" sz="4000" b="1" dirty="0">
                <a:latin typeface="Century Gothic" panose="020B0502020202020204" pitchFamily="34" charset="0"/>
              </a:rPr>
              <a:t>Here is the Challenge</a:t>
            </a:r>
            <a:r>
              <a:rPr lang="en-US" sz="4000" dirty="0">
                <a:latin typeface="Century Gothic" panose="020B0502020202020204" pitchFamily="34" charset="0"/>
              </a:rPr>
              <a:t>: </a:t>
            </a:r>
          </a:p>
          <a:p>
            <a:r>
              <a:rPr lang="en-US" sz="2800" dirty="0">
                <a:latin typeface="Century Gothic" panose="020B0502020202020204" pitchFamily="34" charset="0"/>
              </a:rPr>
              <a:t>Create a structure that holds two cups as high as possible and as far apart as possible. Each person has 2 minutes to design, 7 minutes to create, and 1 minute to test their structure.  It must be able to stand on its own.</a:t>
            </a:r>
          </a:p>
        </p:txBody>
      </p:sp>
      <p:pic>
        <p:nvPicPr>
          <p:cNvPr id="6" name="Video 5">
            <a:hlinkClick r:id="" action="ppaction://media"/>
            <a:extLst>
              <a:ext uri="{FF2B5EF4-FFF2-40B4-BE49-F238E27FC236}">
                <a16:creationId xmlns:a16="http://schemas.microsoft.com/office/drawing/2014/main" id="{6CC16432-7E3C-4D69-8F60-CBD127FA81F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971093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advTm="21408">
        <p15:prstTrans prst="fallOver"/>
      </p:transition>
    </mc:Choice>
    <mc:Fallback xmlns="">
      <p:transition advClick="0" advTm="214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149F6E-0924-443A-91EE-FD105BD294DC}"/>
              </a:ext>
            </a:extLst>
          </p:cNvPr>
          <p:cNvPicPr>
            <a:picLocks noChangeAspect="1"/>
          </p:cNvPicPr>
          <p:nvPr/>
        </p:nvPicPr>
        <p:blipFill>
          <a:blip r:embed="rId5"/>
          <a:stretch>
            <a:fillRect/>
          </a:stretch>
        </p:blipFill>
        <p:spPr>
          <a:xfrm>
            <a:off x="5211909" y="1077963"/>
            <a:ext cx="6053853" cy="4535817"/>
          </a:xfrm>
          <a:prstGeom prst="rect">
            <a:avLst/>
          </a:prstGeom>
        </p:spPr>
      </p:pic>
      <p:sp>
        <p:nvSpPr>
          <p:cNvPr id="3" name="Rectangle 2">
            <a:extLst>
              <a:ext uri="{FF2B5EF4-FFF2-40B4-BE49-F238E27FC236}">
                <a16:creationId xmlns:a16="http://schemas.microsoft.com/office/drawing/2014/main" id="{7A7A64BC-752F-4872-861D-745FBA1CD0D2}"/>
              </a:ext>
            </a:extLst>
          </p:cNvPr>
          <p:cNvSpPr/>
          <p:nvPr/>
        </p:nvSpPr>
        <p:spPr>
          <a:xfrm>
            <a:off x="1444831" y="1077963"/>
            <a:ext cx="3916219" cy="4154984"/>
          </a:xfrm>
          <a:prstGeom prst="rect">
            <a:avLst/>
          </a:prstGeom>
        </p:spPr>
        <p:txBody>
          <a:bodyPr wrap="square">
            <a:spAutoFit/>
          </a:bodyPr>
          <a:lstStyle/>
          <a:p>
            <a:r>
              <a:rPr lang="en-US" sz="2400" b="1" u="sng" dirty="0">
                <a:latin typeface="Century Gothic" panose="020B0502020202020204" pitchFamily="34" charset="0"/>
              </a:rPr>
              <a:t>Materials Allowed:</a:t>
            </a:r>
          </a:p>
          <a:p>
            <a:endParaRPr lang="en-US" sz="2400" b="1" u="sng" dirty="0">
              <a:latin typeface="Century Gothic" panose="020B0502020202020204" pitchFamily="34" charset="0"/>
            </a:endParaRPr>
          </a:p>
          <a:p>
            <a:r>
              <a:rPr lang="en-US" sz="2400" dirty="0">
                <a:latin typeface="Century Gothic" panose="020B0502020202020204" pitchFamily="34" charset="0"/>
              </a:rPr>
              <a:t>6 straws</a:t>
            </a:r>
          </a:p>
          <a:p>
            <a:r>
              <a:rPr lang="en-US" sz="2400" dirty="0">
                <a:latin typeface="Century Gothic" panose="020B0502020202020204" pitchFamily="34" charset="0"/>
              </a:rPr>
              <a:t>1 piece paper</a:t>
            </a:r>
          </a:p>
          <a:p>
            <a:r>
              <a:rPr lang="en-US" sz="2400" dirty="0">
                <a:latin typeface="Century Gothic" panose="020B0502020202020204" pitchFamily="34" charset="0"/>
              </a:rPr>
              <a:t>1 piece of tinfoil</a:t>
            </a:r>
          </a:p>
          <a:p>
            <a:r>
              <a:rPr lang="en-US" sz="2400" dirty="0">
                <a:latin typeface="Century Gothic" panose="020B0502020202020204" pitchFamily="34" charset="0"/>
              </a:rPr>
              <a:t>3 mailing labels</a:t>
            </a:r>
          </a:p>
          <a:p>
            <a:r>
              <a:rPr lang="en-US" sz="2400" dirty="0">
                <a:latin typeface="Century Gothic" panose="020B0502020202020204" pitchFamily="34" charset="0"/>
              </a:rPr>
              <a:t>2 paperclips</a:t>
            </a:r>
          </a:p>
          <a:p>
            <a:r>
              <a:rPr lang="en-US" sz="2400" dirty="0">
                <a:latin typeface="Century Gothic" panose="020B0502020202020204" pitchFamily="34" charset="0"/>
              </a:rPr>
              <a:t>2 pieces of string</a:t>
            </a:r>
          </a:p>
          <a:p>
            <a:r>
              <a:rPr lang="en-US" sz="2400" dirty="0">
                <a:latin typeface="Century Gothic" panose="020B0502020202020204" pitchFamily="34" charset="0"/>
              </a:rPr>
              <a:t>1 envelope</a:t>
            </a:r>
          </a:p>
          <a:p>
            <a:r>
              <a:rPr lang="en-US" sz="2400" dirty="0">
                <a:latin typeface="Century Gothic" panose="020B0502020202020204" pitchFamily="34" charset="0"/>
              </a:rPr>
              <a:t>2 pipe cleaners</a:t>
            </a:r>
          </a:p>
          <a:p>
            <a:r>
              <a:rPr lang="en-US" sz="2400" dirty="0">
                <a:latin typeface="Century Gothic" panose="020B0502020202020204" pitchFamily="34" charset="0"/>
              </a:rPr>
              <a:t>5 pennies</a:t>
            </a:r>
          </a:p>
        </p:txBody>
      </p:sp>
      <p:pic>
        <p:nvPicPr>
          <p:cNvPr id="9" name="Video 8">
            <a:hlinkClick r:id="" action="ppaction://media"/>
            <a:extLst>
              <a:ext uri="{FF2B5EF4-FFF2-40B4-BE49-F238E27FC236}">
                <a16:creationId xmlns:a16="http://schemas.microsoft.com/office/drawing/2014/main" id="{55ADBD4E-B27A-406B-A21B-077E2F9D6FD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365782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advTm="47998">
        <p15:prstTrans prst="fallOver"/>
      </p:transition>
    </mc:Choice>
    <mc:Fallback xmlns="">
      <p:transition advClick="0" advTm="479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00ED58B-CEC5-4786-807F-E4D0A90B90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6" name="Picture 15">
              <a:extLst>
                <a:ext uri="{FF2B5EF4-FFF2-40B4-BE49-F238E27FC236}">
                  <a16:creationId xmlns:a16="http://schemas.microsoft.com/office/drawing/2014/main" id="{12727E8B-B76E-44AE-BA84-72E67FFFFB3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7" name="Rectangle 16">
              <a:extLst>
                <a:ext uri="{FF2B5EF4-FFF2-40B4-BE49-F238E27FC236}">
                  <a16:creationId xmlns:a16="http://schemas.microsoft.com/office/drawing/2014/main" id="{1B4D4A5E-A361-484B-BA87-71470F0CEB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8" name="Picture 17">
              <a:extLst>
                <a:ext uri="{FF2B5EF4-FFF2-40B4-BE49-F238E27FC236}">
                  <a16:creationId xmlns:a16="http://schemas.microsoft.com/office/drawing/2014/main" id="{65B2E45B-3291-4196-85CD-8C21E267453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9" name="Picture 18">
              <a:extLst>
                <a:ext uri="{FF2B5EF4-FFF2-40B4-BE49-F238E27FC236}">
                  <a16:creationId xmlns:a16="http://schemas.microsoft.com/office/drawing/2014/main" id="{7845E1EB-926E-47C1-8FEA-136188263C3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21" name="Straight Connector 20">
            <a:extLst>
              <a:ext uri="{FF2B5EF4-FFF2-40B4-BE49-F238E27FC236}">
                <a16:creationId xmlns:a16="http://schemas.microsoft.com/office/drawing/2014/main" id="{FE334D75-621B-40C8-8B6E-F7444F8C0F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23" name="Rectangle 22">
            <a:extLst>
              <a:ext uri="{FF2B5EF4-FFF2-40B4-BE49-F238E27FC236}">
                <a16:creationId xmlns:a16="http://schemas.microsoft.com/office/drawing/2014/main" id="{CEAD1911-83B7-4901-854F-05DD6D0C2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ADC57783-51DB-4F55-B447-E6273C9239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29962" cy="6856214"/>
            <a:chOff x="-15736" y="0"/>
            <a:chExt cx="12229962" cy="6856214"/>
          </a:xfrm>
        </p:grpSpPr>
        <p:pic>
          <p:nvPicPr>
            <p:cNvPr id="26" name="Picture 25">
              <a:extLst>
                <a:ext uri="{FF2B5EF4-FFF2-40B4-BE49-F238E27FC236}">
                  <a16:creationId xmlns:a16="http://schemas.microsoft.com/office/drawing/2014/main" id="{75D5B9B1-EF33-47C3-AC7A-9ACF674C129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8">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7" name="Rectangle 26">
              <a:extLst>
                <a:ext uri="{FF2B5EF4-FFF2-40B4-BE49-F238E27FC236}">
                  <a16:creationId xmlns:a16="http://schemas.microsoft.com/office/drawing/2014/main" id="{7532A7DA-9E81-4884-80C2-FCA09A108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8" name="Picture 27">
              <a:extLst>
                <a:ext uri="{FF2B5EF4-FFF2-40B4-BE49-F238E27FC236}">
                  <a16:creationId xmlns:a16="http://schemas.microsoft.com/office/drawing/2014/main" id="{004E5F97-7803-47B6-8ECA-3837574049A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9">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9" name="Picture 28">
              <a:extLst>
                <a:ext uri="{FF2B5EF4-FFF2-40B4-BE49-F238E27FC236}">
                  <a16:creationId xmlns:a16="http://schemas.microsoft.com/office/drawing/2014/main" id="{1A831A94-2AA6-40A6-B225-2E4A7DE3E26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9">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10" name="TextBox 9">
            <a:extLst>
              <a:ext uri="{FF2B5EF4-FFF2-40B4-BE49-F238E27FC236}">
                <a16:creationId xmlns:a16="http://schemas.microsoft.com/office/drawing/2014/main" id="{6996EE29-7C83-41A7-9BAE-E159F6AA1438}"/>
              </a:ext>
            </a:extLst>
          </p:cNvPr>
          <p:cNvSpPr txBox="1"/>
          <p:nvPr/>
        </p:nvSpPr>
        <p:spPr>
          <a:xfrm>
            <a:off x="1086075" y="1041401"/>
            <a:ext cx="3572673" cy="234526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400" kern="1200" cap="none" dirty="0">
                <a:ln w="3175" cmpd="sng">
                  <a:noFill/>
                </a:ln>
                <a:solidFill>
                  <a:schemeClr val="tx1">
                    <a:lumMod val="85000"/>
                    <a:lumOff val="15000"/>
                  </a:schemeClr>
                </a:solidFill>
                <a:effectLst/>
                <a:latin typeface="+mj-lt"/>
                <a:ea typeface="+mj-ea"/>
                <a:cs typeface="+mj-cs"/>
              </a:rPr>
              <a:t>We found some volunteers to help us out with this challenge.</a:t>
            </a:r>
          </a:p>
        </p:txBody>
      </p:sp>
      <p:cxnSp>
        <p:nvCxnSpPr>
          <p:cNvPr id="31" name="Straight Connector 30">
            <a:extLst>
              <a:ext uri="{FF2B5EF4-FFF2-40B4-BE49-F238E27FC236}">
                <a16:creationId xmlns:a16="http://schemas.microsoft.com/office/drawing/2014/main" id="{16CC4358-A662-4E95-B3DE-2D001177FE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63651" y="3522131"/>
            <a:ext cx="3017520" cy="0"/>
          </a:xfrm>
          <a:prstGeom prst="line">
            <a:avLst/>
          </a:prstGeom>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27AEFE7A-4488-473D-B160-3841BAB38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9184" y="1092199"/>
            <a:ext cx="6090452" cy="4644572"/>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ECF1C2A-42D2-4EE4-B5E0-B91DDE373BD5}"/>
              </a:ext>
            </a:extLst>
          </p:cNvPr>
          <p:cNvPicPr>
            <a:picLocks noChangeAspect="1"/>
          </p:cNvPicPr>
          <p:nvPr/>
        </p:nvPicPr>
        <p:blipFill rotWithShape="1">
          <a:blip r:embed="rId10"/>
          <a:srcRect t="5307" r="-1" b="10380"/>
          <a:stretch/>
        </p:blipFill>
        <p:spPr>
          <a:xfrm>
            <a:off x="5179039" y="1275550"/>
            <a:ext cx="2196029" cy="2468665"/>
          </a:xfrm>
          <a:prstGeom prst="rect">
            <a:avLst/>
          </a:prstGeom>
        </p:spPr>
      </p:pic>
      <p:pic>
        <p:nvPicPr>
          <p:cNvPr id="3" name="Picture 2" descr="A picture containing person&#10;&#10;Description automatically generated">
            <a:extLst>
              <a:ext uri="{FF2B5EF4-FFF2-40B4-BE49-F238E27FC236}">
                <a16:creationId xmlns:a16="http://schemas.microsoft.com/office/drawing/2014/main" id="{30D459D0-CAE6-4D36-91E6-3C67E163E1FA}"/>
              </a:ext>
            </a:extLst>
          </p:cNvPr>
          <p:cNvPicPr>
            <a:picLocks noChangeAspect="1"/>
          </p:cNvPicPr>
          <p:nvPr/>
        </p:nvPicPr>
        <p:blipFill rotWithShape="1">
          <a:blip r:embed="rId11"/>
          <a:srcRect t="6265" r="-1" b="37510"/>
          <a:stretch/>
        </p:blipFill>
        <p:spPr>
          <a:xfrm>
            <a:off x="5179039" y="3905082"/>
            <a:ext cx="2196029" cy="1646271"/>
          </a:xfrm>
          <a:prstGeom prst="rect">
            <a:avLst/>
          </a:prstGeom>
        </p:spPr>
      </p:pic>
      <p:pic>
        <p:nvPicPr>
          <p:cNvPr id="5" name="Picture 4" descr="A picture containing person, child&#10;&#10;Description automatically generated">
            <a:extLst>
              <a:ext uri="{FF2B5EF4-FFF2-40B4-BE49-F238E27FC236}">
                <a16:creationId xmlns:a16="http://schemas.microsoft.com/office/drawing/2014/main" id="{227A0A52-B4B7-4864-A220-F9F354B1FCE3}"/>
              </a:ext>
            </a:extLst>
          </p:cNvPr>
          <p:cNvPicPr>
            <a:picLocks noChangeAspect="1"/>
          </p:cNvPicPr>
          <p:nvPr/>
        </p:nvPicPr>
        <p:blipFill rotWithShape="1">
          <a:blip r:embed="rId12"/>
          <a:srcRect b="4906"/>
          <a:stretch/>
        </p:blipFill>
        <p:spPr>
          <a:xfrm>
            <a:off x="7529874" y="1275549"/>
            <a:ext cx="3372301" cy="4275805"/>
          </a:xfrm>
          <a:prstGeom prst="rect">
            <a:avLst/>
          </a:prstGeom>
        </p:spPr>
      </p:pic>
      <p:pic>
        <p:nvPicPr>
          <p:cNvPr id="4" name="Video 3">
            <a:hlinkClick r:id="" action="ppaction://media"/>
            <a:extLst>
              <a:ext uri="{FF2B5EF4-FFF2-40B4-BE49-F238E27FC236}">
                <a16:creationId xmlns:a16="http://schemas.microsoft.com/office/drawing/2014/main" id="{5DDF29FA-01E4-4C73-BEAE-14AE7F7B80C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3"/>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046660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advTm="7887">
        <p15:prstTrans prst="fallOver"/>
      </p:transition>
    </mc:Choice>
    <mc:Fallback xmlns="">
      <p:transition advClick="0" advTm="78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3F6D81C7-B083-478E-82FE-089A8CB72E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33" name="Picture 32">
              <a:extLst>
                <a:ext uri="{FF2B5EF4-FFF2-40B4-BE49-F238E27FC236}">
                  <a16:creationId xmlns:a16="http://schemas.microsoft.com/office/drawing/2014/main" id="{8398EDA2-4889-433D-AC01-5214D79764E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4" name="Rectangle 33">
              <a:extLst>
                <a:ext uri="{FF2B5EF4-FFF2-40B4-BE49-F238E27FC236}">
                  <a16:creationId xmlns:a16="http://schemas.microsoft.com/office/drawing/2014/main" id="{0099D46A-AF52-46FD-938B-D31189460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5" name="Picture 34">
              <a:extLst>
                <a:ext uri="{FF2B5EF4-FFF2-40B4-BE49-F238E27FC236}">
                  <a16:creationId xmlns:a16="http://schemas.microsoft.com/office/drawing/2014/main" id="{C933E919-C473-4F0E-9DBC-CC65FC9E926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6" name="Picture 35">
              <a:extLst>
                <a:ext uri="{FF2B5EF4-FFF2-40B4-BE49-F238E27FC236}">
                  <a16:creationId xmlns:a16="http://schemas.microsoft.com/office/drawing/2014/main" id="{FBBF3BDD-5C99-4FDC-BBCB-E711359D93F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38" name="Straight Connector 37">
            <a:extLst>
              <a:ext uri="{FF2B5EF4-FFF2-40B4-BE49-F238E27FC236}">
                <a16:creationId xmlns:a16="http://schemas.microsoft.com/office/drawing/2014/main" id="{F06B54F2-CD11-4359-A7D6-DA7C76C091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40" name="Rectangle 39">
            <a:extLst>
              <a:ext uri="{FF2B5EF4-FFF2-40B4-BE49-F238E27FC236}">
                <a16:creationId xmlns:a16="http://schemas.microsoft.com/office/drawing/2014/main" id="{333F0879-3DA0-4CB8-B35E-A0AD4255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24D2183-F388-476E-92A9-D6639D69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7"/>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243462E7-1698-4B21-BE89-AEFAC7C2F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4" name="TextBox 3">
            <a:extLst>
              <a:ext uri="{FF2B5EF4-FFF2-40B4-BE49-F238E27FC236}">
                <a16:creationId xmlns:a16="http://schemas.microsoft.com/office/drawing/2014/main" id="{CA98895D-8751-426C-B1F7-B17332E74188}"/>
              </a:ext>
            </a:extLst>
          </p:cNvPr>
          <p:cNvSpPr txBox="1"/>
          <p:nvPr/>
        </p:nvSpPr>
        <p:spPr>
          <a:xfrm>
            <a:off x="906632" y="1766570"/>
            <a:ext cx="2835464" cy="3552039"/>
          </a:xfrm>
          <a:prstGeom prst="rect">
            <a:avLst/>
          </a:prstGeom>
        </p:spPr>
        <p:txBody>
          <a:bodyPr vert="horz" lIns="91440" tIns="45720" rIns="91440" bIns="45720" rtlCol="0" anchor="t">
            <a:normAutofit lnSpcReduction="10000"/>
          </a:bodyPr>
          <a:lstStyle/>
          <a:p>
            <a:pPr lvl="0">
              <a:spcBef>
                <a:spcPct val="20000"/>
              </a:spcBef>
              <a:spcAft>
                <a:spcPts val="600"/>
              </a:spcAft>
              <a:buClr>
                <a:schemeClr val="accent1"/>
              </a:buClr>
              <a:buSzPct val="115000"/>
              <a:buFont typeface="Arial"/>
              <a:buChar char="•"/>
            </a:pPr>
            <a:r>
              <a:rPr lang="en-US" sz="2400" dirty="0">
                <a:solidFill>
                  <a:srgbClr val="262626"/>
                </a:solidFill>
                <a:latin typeface="Century Gothic" panose="020B0502020202020204" pitchFamily="34" charset="0"/>
              </a:rPr>
              <a:t>It is beneficial to use your 2 minutes to think it about your strategy before starting, because paper or tin foil will weaken as you fold or crush them.</a:t>
            </a:r>
          </a:p>
        </p:txBody>
      </p:sp>
      <p:sp useBgFill="1">
        <p:nvSpPr>
          <p:cNvPr id="46" name="Rectangle 45">
            <a:extLst>
              <a:ext uri="{FF2B5EF4-FFF2-40B4-BE49-F238E27FC236}">
                <a16:creationId xmlns:a16="http://schemas.microsoft.com/office/drawing/2014/main" id="{6C22FCAC-D7EC-4A52-B153-FF761E223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4D4E7D7-83A6-47D8-8BE6-8D005C6FE34C}"/>
              </a:ext>
            </a:extLst>
          </p:cNvPr>
          <p:cNvPicPr>
            <a:picLocks noChangeAspect="1"/>
          </p:cNvPicPr>
          <p:nvPr/>
        </p:nvPicPr>
        <p:blipFill rotWithShape="1">
          <a:blip r:embed="rId8"/>
          <a:srcRect r="3" b="25351"/>
          <a:stretch/>
        </p:blipFill>
        <p:spPr>
          <a:xfrm>
            <a:off x="5678003" y="609602"/>
            <a:ext cx="5613855" cy="5587749"/>
          </a:xfrm>
          <a:prstGeom prst="rect">
            <a:avLst/>
          </a:prstGeom>
        </p:spPr>
      </p:pic>
      <p:pic>
        <p:nvPicPr>
          <p:cNvPr id="5" name="Video 4">
            <a:hlinkClick r:id="" action="ppaction://media"/>
            <a:extLst>
              <a:ext uri="{FF2B5EF4-FFF2-40B4-BE49-F238E27FC236}">
                <a16:creationId xmlns:a16="http://schemas.microsoft.com/office/drawing/2014/main" id="{54E8A5CB-5ABC-4B2B-BD9A-6EBCC27E074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744319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advTm="15922">
        <p15:prstTrans prst="fallOver"/>
      </p:transition>
    </mc:Choice>
    <mc:Fallback xmlns="">
      <p:transition advClick="0" advTm="159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child&#10;&#10;Description automatically generated">
            <a:extLst>
              <a:ext uri="{FF2B5EF4-FFF2-40B4-BE49-F238E27FC236}">
                <a16:creationId xmlns:a16="http://schemas.microsoft.com/office/drawing/2014/main" id="{F7AD1C0A-43D7-424B-AEDA-323EA147534E}"/>
              </a:ext>
            </a:extLst>
          </p:cNvPr>
          <p:cNvPicPr>
            <a:picLocks noChangeAspect="1"/>
          </p:cNvPicPr>
          <p:nvPr/>
        </p:nvPicPr>
        <p:blipFill>
          <a:blip r:embed="rId5"/>
          <a:stretch>
            <a:fillRect/>
          </a:stretch>
        </p:blipFill>
        <p:spPr>
          <a:xfrm>
            <a:off x="1303636" y="874423"/>
            <a:ext cx="3572588" cy="4763450"/>
          </a:xfrm>
          <a:prstGeom prst="rect">
            <a:avLst/>
          </a:prstGeom>
        </p:spPr>
      </p:pic>
      <p:sp>
        <p:nvSpPr>
          <p:cNvPr id="5" name="Rectangle 4">
            <a:extLst>
              <a:ext uri="{FF2B5EF4-FFF2-40B4-BE49-F238E27FC236}">
                <a16:creationId xmlns:a16="http://schemas.microsoft.com/office/drawing/2014/main" id="{E5CC7B20-2029-4A33-80D9-382C1160C281}"/>
              </a:ext>
            </a:extLst>
          </p:cNvPr>
          <p:cNvSpPr/>
          <p:nvPr/>
        </p:nvSpPr>
        <p:spPr>
          <a:xfrm>
            <a:off x="5200072" y="1055546"/>
            <a:ext cx="6096000" cy="3539430"/>
          </a:xfrm>
          <a:prstGeom prst="rect">
            <a:avLst/>
          </a:prstGeom>
        </p:spPr>
        <p:txBody>
          <a:bodyPr>
            <a:spAutoFit/>
          </a:bodyPr>
          <a:lstStyle/>
          <a:p>
            <a:r>
              <a:rPr lang="en-US" sz="2800" dirty="0">
                <a:solidFill>
                  <a:srgbClr val="444444"/>
                </a:solidFill>
                <a:latin typeface="Century Gothic" panose="020B0502020202020204" pitchFamily="34" charset="0"/>
              </a:rPr>
              <a:t>One of the things that I love about this challenge is seeing the creativity each student produces in their design. Even though they each have the same materials, they find different ways to use the items together.</a:t>
            </a:r>
          </a:p>
          <a:p>
            <a:r>
              <a:rPr lang="en-US" sz="2800" dirty="0">
                <a:solidFill>
                  <a:schemeClr val="accent1">
                    <a:lumMod val="75000"/>
                  </a:schemeClr>
                </a:solidFill>
                <a:latin typeface="Century Gothic" panose="020B0502020202020204" pitchFamily="34" charset="0"/>
              </a:rPr>
              <a:t>_________________________________</a:t>
            </a:r>
            <a:endParaRPr lang="en-US" sz="2800" dirty="0">
              <a:solidFill>
                <a:schemeClr val="accent1">
                  <a:lumMod val="75000"/>
                </a:schemeClr>
              </a:solidFill>
            </a:endParaRPr>
          </a:p>
        </p:txBody>
      </p:sp>
      <p:pic>
        <p:nvPicPr>
          <p:cNvPr id="7" name="Video 6">
            <a:hlinkClick r:id="" action="ppaction://media"/>
            <a:extLst>
              <a:ext uri="{FF2B5EF4-FFF2-40B4-BE49-F238E27FC236}">
                <a16:creationId xmlns:a16="http://schemas.microsoft.com/office/drawing/2014/main" id="{8C2ECED5-9CD6-44DB-BE5C-19FD6AC7170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388627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advTm="15563">
        <p15:prstTrans prst="fallOver"/>
      </p:transition>
    </mc:Choice>
    <mc:Fallback xmlns="">
      <p:transition advClick="0" advTm="155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33" name="Picture 32">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4" name="Rectangle 33">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5" name="Picture 34">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6" name="Picture 35">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38" name="Straight Connector 37">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40" name="Rectangle 39">
            <a:extLst>
              <a:ext uri="{FF2B5EF4-FFF2-40B4-BE49-F238E27FC236}">
                <a16:creationId xmlns:a16="http://schemas.microsoft.com/office/drawing/2014/main" id="{A440FBE6-72B7-43D4-A8EB-FDBC35FE56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647B8492-BC4D-4046-B35A-C38E03494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43" name="Picture 42">
              <a:extLst>
                <a:ext uri="{FF2B5EF4-FFF2-40B4-BE49-F238E27FC236}">
                  <a16:creationId xmlns:a16="http://schemas.microsoft.com/office/drawing/2014/main" id="{47264A7B-BD07-443B-B4AE-B7D112274D0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4" name="Rectangle 43">
              <a:extLst>
                <a:ext uri="{FF2B5EF4-FFF2-40B4-BE49-F238E27FC236}">
                  <a16:creationId xmlns:a16="http://schemas.microsoft.com/office/drawing/2014/main" id="{8D9B85B4-ACC6-412B-BC6B-2163BCCDF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45" name="Picture 44">
              <a:extLst>
                <a:ext uri="{FF2B5EF4-FFF2-40B4-BE49-F238E27FC236}">
                  <a16:creationId xmlns:a16="http://schemas.microsoft.com/office/drawing/2014/main" id="{17D5E57D-F913-44D3-9AF3-FCDFAE64F7E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6" name="Picture 45">
              <a:extLst>
                <a:ext uri="{FF2B5EF4-FFF2-40B4-BE49-F238E27FC236}">
                  <a16:creationId xmlns:a16="http://schemas.microsoft.com/office/drawing/2014/main" id="{BCF01E4E-4102-455A-BC41-D5F848B9417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48" name="Straight Connector 47">
            <a:extLst>
              <a:ext uri="{FF2B5EF4-FFF2-40B4-BE49-F238E27FC236}">
                <a16:creationId xmlns:a16="http://schemas.microsoft.com/office/drawing/2014/main" id="{16652DC1-CA18-4263-AC06-BAB0B05EC78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516110E3-14D3-4EBB-8AF9-A11755A4B346}"/>
              </a:ext>
            </a:extLst>
          </p:cNvPr>
          <p:cNvSpPr txBox="1"/>
          <p:nvPr/>
        </p:nvSpPr>
        <p:spPr>
          <a:xfrm>
            <a:off x="777241" y="2493772"/>
            <a:ext cx="4373258" cy="3382094"/>
          </a:xfrm>
          <a:prstGeom prst="rect">
            <a:avLst/>
          </a:prstGeom>
        </p:spPr>
        <p:txBody>
          <a:bodyPr vert="horz" lIns="91440" tIns="45720" rIns="91440" bIns="45720" rtlCol="0" anchor="t">
            <a:normAutofit fontScale="85000" lnSpcReduction="20000"/>
          </a:bodyPr>
          <a:lstStyle/>
          <a:p>
            <a:pPr algn="ctr">
              <a:spcBef>
                <a:spcPct val="20000"/>
              </a:spcBef>
              <a:spcAft>
                <a:spcPts val="600"/>
              </a:spcAft>
              <a:buClr>
                <a:schemeClr val="accent1"/>
              </a:buClr>
              <a:buSzPct val="115000"/>
              <a:buFont typeface="Arial"/>
              <a:buChar char="•"/>
            </a:pPr>
            <a:r>
              <a:rPr lang="en-US" sz="3100" dirty="0">
                <a:solidFill>
                  <a:schemeClr val="tx1">
                    <a:lumMod val="85000"/>
                    <a:lumOff val="15000"/>
                  </a:schemeClr>
                </a:solidFill>
                <a:latin typeface="Century Gothic" panose="020B0502020202020204" pitchFamily="34" charset="0"/>
              </a:rPr>
              <a:t>Students from 5 to 13 years old  love to do this challenge. </a:t>
            </a:r>
          </a:p>
          <a:p>
            <a:pPr algn="ctr">
              <a:spcBef>
                <a:spcPct val="20000"/>
              </a:spcBef>
              <a:spcAft>
                <a:spcPts val="600"/>
              </a:spcAft>
              <a:buClr>
                <a:schemeClr val="accent1"/>
              </a:buClr>
              <a:buSzPct val="115000"/>
              <a:buFont typeface="Arial"/>
              <a:buChar char="•"/>
            </a:pPr>
            <a:r>
              <a:rPr lang="en-US" sz="3100" dirty="0">
                <a:solidFill>
                  <a:schemeClr val="tx1">
                    <a:lumMod val="85000"/>
                    <a:lumOff val="15000"/>
                  </a:schemeClr>
                </a:solidFill>
                <a:latin typeface="Century Gothic" panose="020B0502020202020204" pitchFamily="34" charset="0"/>
              </a:rPr>
              <a:t>You can also do it in groups  as a competition.  </a:t>
            </a:r>
          </a:p>
          <a:p>
            <a:pPr algn="ctr">
              <a:spcBef>
                <a:spcPct val="20000"/>
              </a:spcBef>
              <a:spcAft>
                <a:spcPts val="600"/>
              </a:spcAft>
              <a:buClr>
                <a:schemeClr val="accent1"/>
              </a:buClr>
              <a:buSzPct val="115000"/>
              <a:buFont typeface="Arial"/>
              <a:buChar char="•"/>
            </a:pPr>
            <a:r>
              <a:rPr lang="en-US" sz="3100" dirty="0">
                <a:solidFill>
                  <a:schemeClr val="tx1">
                    <a:lumMod val="85000"/>
                    <a:lumOff val="15000"/>
                  </a:schemeClr>
                </a:solidFill>
                <a:latin typeface="Century Gothic" panose="020B0502020202020204" pitchFamily="34" charset="0"/>
              </a:rPr>
              <a:t>By sharing the challenge outcomes, you will learn from the other students’ successes and mistakes.</a:t>
            </a:r>
            <a:endParaRPr lang="en-US" sz="1600" dirty="0">
              <a:solidFill>
                <a:schemeClr val="tx1">
                  <a:lumMod val="85000"/>
                  <a:lumOff val="15000"/>
                </a:schemeClr>
              </a:solidFill>
            </a:endParaRPr>
          </a:p>
          <a:p>
            <a:pPr algn="ctr">
              <a:spcBef>
                <a:spcPct val="20000"/>
              </a:spcBef>
              <a:spcAft>
                <a:spcPts val="600"/>
              </a:spcAft>
              <a:buClr>
                <a:schemeClr val="accent1"/>
              </a:buClr>
              <a:buSzPct val="115000"/>
              <a:buFont typeface="Arial"/>
              <a:buChar char="•"/>
            </a:pPr>
            <a:endParaRPr lang="en-US" sz="1600" dirty="0">
              <a:solidFill>
                <a:schemeClr val="tx1">
                  <a:lumMod val="85000"/>
                  <a:lumOff val="15000"/>
                </a:schemeClr>
              </a:solidFill>
            </a:endParaRPr>
          </a:p>
        </p:txBody>
      </p:sp>
      <p:pic>
        <p:nvPicPr>
          <p:cNvPr id="3" name="Picture 2" descr="A picture containing person&#10;&#10;Description automatically generated">
            <a:extLst>
              <a:ext uri="{FF2B5EF4-FFF2-40B4-BE49-F238E27FC236}">
                <a16:creationId xmlns:a16="http://schemas.microsoft.com/office/drawing/2014/main" id="{07E712CB-24FA-421F-AE0A-244B1FAEB13A}"/>
              </a:ext>
            </a:extLst>
          </p:cNvPr>
          <p:cNvPicPr>
            <a:picLocks noChangeAspect="1"/>
          </p:cNvPicPr>
          <p:nvPr/>
        </p:nvPicPr>
        <p:blipFill rotWithShape="1">
          <a:blip r:embed="rId8"/>
          <a:srcRect t="824" r="2" b="32072"/>
          <a:stretch/>
        </p:blipFill>
        <p:spPr>
          <a:xfrm>
            <a:off x="5418668" y="982131"/>
            <a:ext cx="5469466" cy="4893735"/>
          </a:xfrm>
          <a:prstGeom prst="rect">
            <a:avLst/>
          </a:prstGeom>
          <a:ln w="57150" cmpd="thickThin">
            <a:solidFill>
              <a:schemeClr val="tx1">
                <a:lumMod val="50000"/>
                <a:lumOff val="50000"/>
              </a:schemeClr>
            </a:solidFill>
            <a:miter lim="800000"/>
          </a:ln>
        </p:spPr>
      </p:pic>
      <p:pic>
        <p:nvPicPr>
          <p:cNvPr id="6" name="Video 5">
            <a:hlinkClick r:id="" action="ppaction://media"/>
            <a:extLst>
              <a:ext uri="{FF2B5EF4-FFF2-40B4-BE49-F238E27FC236}">
                <a16:creationId xmlns:a16="http://schemas.microsoft.com/office/drawing/2014/main" id="{1803BD1D-3D26-4DCE-B8E9-B067A3236F6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289408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advTm="15237">
        <p15:prstTrans prst="fallOver"/>
      </p:transition>
    </mc:Choice>
    <mc:Fallback xmlns="">
      <p:transition advClick="0" advTm="152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0" name="Picture 9">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3" name="Picture 12">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5" name="Straight Connector 14">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7" name="Rectangle 16">
            <a:extLst>
              <a:ext uri="{FF2B5EF4-FFF2-40B4-BE49-F238E27FC236}">
                <a16:creationId xmlns:a16="http://schemas.microsoft.com/office/drawing/2014/main" id="{22AC0F86-9A78-4E84-A4B4-ADB8B2629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4AF78B9E-8BE2-4706-9377-A05FA25AB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0" name="Picture 19">
              <a:extLst>
                <a:ext uri="{FF2B5EF4-FFF2-40B4-BE49-F238E27FC236}">
                  <a16:creationId xmlns:a16="http://schemas.microsoft.com/office/drawing/2014/main" id="{32CDFDE2-4DB3-4623-BA21-187D1B710F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1" name="Rectangle 20">
              <a:extLst>
                <a:ext uri="{FF2B5EF4-FFF2-40B4-BE49-F238E27FC236}">
                  <a16:creationId xmlns:a16="http://schemas.microsoft.com/office/drawing/2014/main" id="{ED74B2AA-1443-4E9B-8462-F7F5B8525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2" name="Picture 21">
              <a:extLst>
                <a:ext uri="{FF2B5EF4-FFF2-40B4-BE49-F238E27FC236}">
                  <a16:creationId xmlns:a16="http://schemas.microsoft.com/office/drawing/2014/main" id="{9BB652B6-7300-49EC-9422-EF5342492A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3" name="Picture 22">
              <a:extLst>
                <a:ext uri="{FF2B5EF4-FFF2-40B4-BE49-F238E27FC236}">
                  <a16:creationId xmlns:a16="http://schemas.microsoft.com/office/drawing/2014/main" id="{D0909587-01DE-424D-A15F-DAA28CF2CD3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5" name="Rectangle 24">
            <a:extLst>
              <a:ext uri="{FF2B5EF4-FFF2-40B4-BE49-F238E27FC236}">
                <a16:creationId xmlns:a16="http://schemas.microsoft.com/office/drawing/2014/main" id="{69A54E25-1C05-48E5-A5CC-3778C1D36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person&#10;&#10;Description automatically generated">
            <a:extLst>
              <a:ext uri="{FF2B5EF4-FFF2-40B4-BE49-F238E27FC236}">
                <a16:creationId xmlns:a16="http://schemas.microsoft.com/office/drawing/2014/main" id="{AFAD15A6-7912-4B04-8686-760675ABF854}"/>
              </a:ext>
            </a:extLst>
          </p:cNvPr>
          <p:cNvPicPr>
            <a:picLocks noChangeAspect="1"/>
          </p:cNvPicPr>
          <p:nvPr/>
        </p:nvPicPr>
        <p:blipFill rotWithShape="1">
          <a:blip r:embed="rId8"/>
          <a:srcRect l="1975" r="5343"/>
          <a:stretch/>
        </p:blipFill>
        <p:spPr>
          <a:xfrm>
            <a:off x="1412683" y="1410208"/>
            <a:ext cx="5278777" cy="3858780"/>
          </a:xfrm>
          <a:prstGeom prst="rect">
            <a:avLst/>
          </a:prstGeom>
        </p:spPr>
      </p:pic>
      <p:cxnSp>
        <p:nvCxnSpPr>
          <p:cNvPr id="27" name="Straight Connector 26">
            <a:extLst>
              <a:ext uri="{FF2B5EF4-FFF2-40B4-BE49-F238E27FC236}">
                <a16:creationId xmlns:a16="http://schemas.microsoft.com/office/drawing/2014/main" id="{0E5D0023-B23E-4823-8D72-B07FFF8CAE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61E967E0-3A81-4396-8164-26DBDE5EF577}"/>
              </a:ext>
            </a:extLst>
          </p:cNvPr>
          <p:cNvSpPr txBox="1"/>
          <p:nvPr/>
        </p:nvSpPr>
        <p:spPr>
          <a:xfrm>
            <a:off x="7517042" y="2400639"/>
            <a:ext cx="3360771" cy="3318936"/>
          </a:xfrm>
          <a:prstGeom prst="rect">
            <a:avLst/>
          </a:prstGeom>
        </p:spPr>
        <p:txBody>
          <a:bodyPr vert="horz" lIns="91440" tIns="45720" rIns="91440" bIns="45720" rtlCol="0" anchor="t">
            <a:normAutofit/>
          </a:bodyPr>
          <a:lstStyle/>
          <a:p>
            <a:pPr>
              <a:spcBef>
                <a:spcPct val="20000"/>
              </a:spcBef>
              <a:spcAft>
                <a:spcPts val="600"/>
              </a:spcAft>
              <a:buClr>
                <a:schemeClr val="accent1"/>
              </a:buClr>
              <a:buSzPct val="115000"/>
              <a:buFont typeface="Arial"/>
              <a:buChar char="•"/>
            </a:pPr>
            <a:r>
              <a:rPr lang="en-US" sz="2000" dirty="0">
                <a:solidFill>
                  <a:schemeClr val="tx1">
                    <a:lumMod val="85000"/>
                    <a:lumOff val="15000"/>
                  </a:schemeClr>
                </a:solidFill>
                <a:latin typeface="Century Gothic" panose="020B0502020202020204" pitchFamily="34" charset="0"/>
              </a:rPr>
              <a:t>Remember you get  points for every inch your cups are off the ground and a point for each inch they are apart from each other.</a:t>
            </a:r>
          </a:p>
          <a:p>
            <a:pPr>
              <a:spcBef>
                <a:spcPct val="20000"/>
              </a:spcBef>
              <a:spcAft>
                <a:spcPts val="600"/>
              </a:spcAft>
              <a:buClr>
                <a:schemeClr val="accent1"/>
              </a:buClr>
              <a:buSzPct val="115000"/>
              <a:buFont typeface="Arial"/>
              <a:buChar char="•"/>
            </a:pPr>
            <a:r>
              <a:rPr lang="en-US" sz="2000" dirty="0">
                <a:solidFill>
                  <a:schemeClr val="tx1">
                    <a:lumMod val="85000"/>
                    <a:lumOff val="15000"/>
                  </a:schemeClr>
                </a:solidFill>
                <a:latin typeface="Century Gothic" panose="020B0502020202020204" pitchFamily="34" charset="0"/>
              </a:rPr>
              <a:t>This one on the left had great height but it couldn’t stand on its own.</a:t>
            </a:r>
          </a:p>
        </p:txBody>
      </p:sp>
      <p:pic>
        <p:nvPicPr>
          <p:cNvPr id="7" name="Video 6">
            <a:hlinkClick r:id="" action="ppaction://media"/>
            <a:extLst>
              <a:ext uri="{FF2B5EF4-FFF2-40B4-BE49-F238E27FC236}">
                <a16:creationId xmlns:a16="http://schemas.microsoft.com/office/drawing/2014/main" id="{7C08A8AB-2672-4105-8C4E-37C9D9324F4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172394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advTm="14856">
        <p15:prstTrans prst="fallOver"/>
      </p:transition>
    </mc:Choice>
    <mc:Fallback xmlns="">
      <p:transition advClick="0" advTm="148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0" name="Picture 9">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3" name="Picture 12">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5" name="Straight Connector 14">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7" name="Rectangle 16">
            <a:extLst>
              <a:ext uri="{FF2B5EF4-FFF2-40B4-BE49-F238E27FC236}">
                <a16:creationId xmlns:a16="http://schemas.microsoft.com/office/drawing/2014/main" id="{A440FBE6-72B7-43D4-A8EB-FDBC35FE56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647B8492-BC4D-4046-B35A-C38E03494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0" name="Picture 19">
              <a:extLst>
                <a:ext uri="{FF2B5EF4-FFF2-40B4-BE49-F238E27FC236}">
                  <a16:creationId xmlns:a16="http://schemas.microsoft.com/office/drawing/2014/main" id="{47264A7B-BD07-443B-B4AE-B7D112274D0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1" name="Rectangle 20">
              <a:extLst>
                <a:ext uri="{FF2B5EF4-FFF2-40B4-BE49-F238E27FC236}">
                  <a16:creationId xmlns:a16="http://schemas.microsoft.com/office/drawing/2014/main" id="{8D9B85B4-ACC6-412B-BC6B-2163BCCDF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2" name="Picture 21">
              <a:extLst>
                <a:ext uri="{FF2B5EF4-FFF2-40B4-BE49-F238E27FC236}">
                  <a16:creationId xmlns:a16="http://schemas.microsoft.com/office/drawing/2014/main" id="{17D5E57D-F913-44D3-9AF3-FCDFAE64F7E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3" name="Picture 22">
              <a:extLst>
                <a:ext uri="{FF2B5EF4-FFF2-40B4-BE49-F238E27FC236}">
                  <a16:creationId xmlns:a16="http://schemas.microsoft.com/office/drawing/2014/main" id="{BCF01E4E-4102-455A-BC41-D5F848B9417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5" name="Straight Connector 24">
            <a:extLst>
              <a:ext uri="{FF2B5EF4-FFF2-40B4-BE49-F238E27FC236}">
                <a16:creationId xmlns:a16="http://schemas.microsoft.com/office/drawing/2014/main" id="{16652DC1-CA18-4263-AC06-BAB0B05EC78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7B71ADDB-B729-4BAB-B1A3-C2A23D3D5B1B}"/>
              </a:ext>
            </a:extLst>
          </p:cNvPr>
          <p:cNvSpPr txBox="1"/>
          <p:nvPr/>
        </p:nvSpPr>
        <p:spPr>
          <a:xfrm>
            <a:off x="1123946" y="2623059"/>
            <a:ext cx="3660057" cy="3382094"/>
          </a:xfrm>
          <a:prstGeom prst="rect">
            <a:avLst/>
          </a:prstGeom>
        </p:spPr>
        <p:txBody>
          <a:bodyPr vert="horz" lIns="91440" tIns="45720" rIns="91440" bIns="45720" rtlCol="0" anchor="t">
            <a:normAutofit/>
          </a:bodyPr>
          <a:lstStyle/>
          <a:p>
            <a:pPr algn="ctr">
              <a:spcBef>
                <a:spcPct val="20000"/>
              </a:spcBef>
              <a:spcAft>
                <a:spcPts val="600"/>
              </a:spcAft>
              <a:buClr>
                <a:schemeClr val="accent1"/>
              </a:buClr>
              <a:buSzPct val="115000"/>
              <a:buFont typeface="Arial"/>
              <a:buChar char="•"/>
            </a:pPr>
            <a:r>
              <a:rPr lang="en-US" sz="2400" dirty="0">
                <a:solidFill>
                  <a:schemeClr val="tx1">
                    <a:lumMod val="85000"/>
                    <a:lumOff val="15000"/>
                  </a:schemeClr>
                </a:solidFill>
                <a:latin typeface="Century Gothic" panose="020B0502020202020204" pitchFamily="34" charset="0"/>
              </a:rPr>
              <a:t>Very creative way to get the cups up high but this one had trouble standing up on its own for more than a few seconds although it had great height.</a:t>
            </a:r>
          </a:p>
        </p:txBody>
      </p:sp>
      <p:pic>
        <p:nvPicPr>
          <p:cNvPr id="3" name="Picture 2">
            <a:extLst>
              <a:ext uri="{FF2B5EF4-FFF2-40B4-BE49-F238E27FC236}">
                <a16:creationId xmlns:a16="http://schemas.microsoft.com/office/drawing/2014/main" id="{E428868A-4F0B-4DEA-AD4F-66FBE866BEDB}"/>
              </a:ext>
            </a:extLst>
          </p:cNvPr>
          <p:cNvPicPr>
            <a:picLocks noChangeAspect="1"/>
          </p:cNvPicPr>
          <p:nvPr/>
        </p:nvPicPr>
        <p:blipFill rotWithShape="1">
          <a:blip r:embed="rId8"/>
          <a:srcRect t="8697" r="-2" b="32025"/>
          <a:stretch/>
        </p:blipFill>
        <p:spPr>
          <a:xfrm>
            <a:off x="5418668" y="982131"/>
            <a:ext cx="5469466" cy="4893735"/>
          </a:xfrm>
          <a:prstGeom prst="rect">
            <a:avLst/>
          </a:prstGeom>
          <a:ln w="57150" cmpd="thickThin">
            <a:solidFill>
              <a:schemeClr val="tx1">
                <a:lumMod val="50000"/>
                <a:lumOff val="50000"/>
              </a:schemeClr>
            </a:solidFill>
            <a:miter lim="800000"/>
          </a:ln>
        </p:spPr>
      </p:pic>
      <p:pic>
        <p:nvPicPr>
          <p:cNvPr id="5" name="Video 4">
            <a:hlinkClick r:id="" action="ppaction://media"/>
            <a:extLst>
              <a:ext uri="{FF2B5EF4-FFF2-40B4-BE49-F238E27FC236}">
                <a16:creationId xmlns:a16="http://schemas.microsoft.com/office/drawing/2014/main" id="{1C605F2C-C3BC-4F3D-9D57-4E18955D09D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320436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advTm="10935">
        <p15:prstTrans prst="fallOver"/>
      </p:transition>
    </mc:Choice>
    <mc:Fallback xmlns="">
      <p:transition advClick="0" advTm="109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2147</TotalTime>
  <Words>779</Words>
  <Application>Microsoft Office PowerPoint</Application>
  <PresentationFormat>Widescreen</PresentationFormat>
  <Paragraphs>70</Paragraphs>
  <Slides>15</Slides>
  <Notes>15</Notes>
  <HiddenSlides>0</HiddenSlides>
  <MMClips>15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Century Gothic</vt:lpstr>
      <vt:lpstr>Garamond</vt:lpstr>
      <vt:lpstr>Organic</vt:lpstr>
      <vt:lpstr>The Cup Holder Stem Challenge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Cup Holder Challenge</dc:title>
  <dc:creator>Vermeulen, Diane@DOT</dc:creator>
  <cp:lastModifiedBy>Contreraz, Frank L@DOT</cp:lastModifiedBy>
  <cp:revision>34</cp:revision>
  <cp:lastPrinted>2021-04-14T02:39:20Z</cp:lastPrinted>
  <dcterms:created xsi:type="dcterms:W3CDTF">2021-04-12T00:49:22Z</dcterms:created>
  <dcterms:modified xsi:type="dcterms:W3CDTF">2022-01-25T02:05:21Z</dcterms:modified>
</cp:coreProperties>
</file>